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comments/comment3.xml" ContentType="application/vnd.openxmlformats-officedocument.presentationml.comments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83"/>
  </p:notesMasterIdLst>
  <p:handoutMasterIdLst>
    <p:handoutMasterId r:id="rId84"/>
  </p:handoutMasterIdLst>
  <p:sldIdLst>
    <p:sldId id="311" r:id="rId2"/>
    <p:sldId id="359" r:id="rId3"/>
    <p:sldId id="355" r:id="rId4"/>
    <p:sldId id="378" r:id="rId5"/>
    <p:sldId id="367" r:id="rId6"/>
    <p:sldId id="368" r:id="rId7"/>
    <p:sldId id="369" r:id="rId8"/>
    <p:sldId id="370" r:id="rId9"/>
    <p:sldId id="256" r:id="rId10"/>
    <p:sldId id="257" r:id="rId11"/>
    <p:sldId id="384" r:id="rId12"/>
    <p:sldId id="330" r:id="rId13"/>
    <p:sldId id="377" r:id="rId14"/>
    <p:sldId id="297" r:id="rId15"/>
    <p:sldId id="263" r:id="rId16"/>
    <p:sldId id="312" r:id="rId17"/>
    <p:sldId id="260" r:id="rId18"/>
    <p:sldId id="323" r:id="rId19"/>
    <p:sldId id="261" r:id="rId20"/>
    <p:sldId id="324" r:id="rId21"/>
    <p:sldId id="269" r:id="rId22"/>
    <p:sldId id="270" r:id="rId23"/>
    <p:sldId id="353" r:id="rId24"/>
    <p:sldId id="262" r:id="rId25"/>
    <p:sldId id="320" r:id="rId26"/>
    <p:sldId id="329" r:id="rId27"/>
    <p:sldId id="328" r:id="rId28"/>
    <p:sldId id="319" r:id="rId29"/>
    <p:sldId id="321" r:id="rId30"/>
    <p:sldId id="304" r:id="rId31"/>
    <p:sldId id="348" r:id="rId32"/>
    <p:sldId id="352" r:id="rId33"/>
    <p:sldId id="373" r:id="rId34"/>
    <p:sldId id="381" r:id="rId35"/>
    <p:sldId id="382" r:id="rId36"/>
    <p:sldId id="315" r:id="rId37"/>
    <p:sldId id="372" r:id="rId38"/>
    <p:sldId id="282" r:id="rId39"/>
    <p:sldId id="284" r:id="rId40"/>
    <p:sldId id="288" r:id="rId41"/>
    <p:sldId id="347" r:id="rId42"/>
    <p:sldId id="349" r:id="rId43"/>
    <p:sldId id="272" r:id="rId44"/>
    <p:sldId id="274" r:id="rId45"/>
    <p:sldId id="337" r:id="rId46"/>
    <p:sldId id="273" r:id="rId47"/>
    <p:sldId id="342" r:id="rId48"/>
    <p:sldId id="338" r:id="rId49"/>
    <p:sldId id="339" r:id="rId50"/>
    <p:sldId id="371" r:id="rId51"/>
    <p:sldId id="375" r:id="rId52"/>
    <p:sldId id="277" r:id="rId53"/>
    <p:sldId id="279" r:id="rId54"/>
    <p:sldId id="307" r:id="rId55"/>
    <p:sldId id="278" r:id="rId56"/>
    <p:sldId id="280" r:id="rId57"/>
    <p:sldId id="333" r:id="rId58"/>
    <p:sldId id="335" r:id="rId59"/>
    <p:sldId id="336" r:id="rId60"/>
    <p:sldId id="292" r:id="rId61"/>
    <p:sldId id="376" r:id="rId62"/>
    <p:sldId id="305" r:id="rId63"/>
    <p:sldId id="343" r:id="rId64"/>
    <p:sldId id="360" r:id="rId65"/>
    <p:sldId id="361" r:id="rId66"/>
    <p:sldId id="344" r:id="rId67"/>
    <p:sldId id="341" r:id="rId68"/>
    <p:sldId id="345" r:id="rId69"/>
    <p:sldId id="346" r:id="rId70"/>
    <p:sldId id="331" r:id="rId71"/>
    <p:sldId id="374" r:id="rId72"/>
    <p:sldId id="332" r:id="rId73"/>
    <p:sldId id="289" r:id="rId74"/>
    <p:sldId id="290" r:id="rId75"/>
    <p:sldId id="291" r:id="rId76"/>
    <p:sldId id="286" r:id="rId77"/>
    <p:sldId id="327" r:id="rId78"/>
    <p:sldId id="363" r:id="rId79"/>
    <p:sldId id="364" r:id="rId80"/>
    <p:sldId id="365" r:id="rId81"/>
    <p:sldId id="366" r:id="rId82"/>
  </p:sldIdLst>
  <p:sldSz cx="12192000" cy="6858000"/>
  <p:notesSz cx="9540875" cy="6865938"/>
  <p:embeddedFontLst>
    <p:embeddedFont>
      <p:font typeface="HY나무B" panose="02030600000101010101" pitchFamily="18" charset="-127"/>
      <p:regular r:id="rId85"/>
    </p:embeddedFont>
    <p:embeddedFont>
      <p:font typeface="Calibri Light" panose="020F0302020204030204" pitchFamily="34" charset="0"/>
      <p:regular r:id="rId86"/>
      <p:italic r:id="rId87"/>
    </p:embeddedFont>
    <p:embeddedFont>
      <p:font typeface="나눔고딕 ExtraBold" panose="020D0904000000000000" pitchFamily="50" charset="-127"/>
      <p:bold r:id="rId88"/>
    </p:embeddedFont>
    <p:embeddedFont>
      <p:font typeface="Hi Melody" pitchFamily="2" charset="-127"/>
      <p:regular r:id="rId89"/>
    </p:embeddedFont>
    <p:embeddedFont>
      <p:font typeface="HY견고딕" panose="02030600000101010101" pitchFamily="18" charset="-127"/>
      <p:regular r:id="rId90"/>
    </p:embeddedFont>
    <p:embeddedFont>
      <p:font typeface="HY동녘B" panose="02030600000101010101" pitchFamily="18" charset="-127"/>
      <p:regular r:id="rId91"/>
    </p:embeddedFont>
    <p:embeddedFont>
      <p:font typeface="HY목각파임B" panose="02030600000101010101" pitchFamily="18" charset="-127"/>
      <p:regular r:id="rId92"/>
    </p:embeddedFont>
    <p:embeddedFont>
      <p:font typeface="나눔바른펜" panose="020B0503000000000000" pitchFamily="50" charset="-127"/>
      <p:regular r:id="rId93"/>
    </p:embeddedFont>
    <p:embeddedFont>
      <p:font typeface="D2Coding" panose="020B0609020101020101" pitchFamily="49" charset="-127"/>
      <p:regular r:id="rId94"/>
      <p:bold r:id="rId95"/>
    </p:embeddedFont>
    <p:embeddedFont>
      <p:font typeface="맑은 고딕" panose="020B0503020000020004" pitchFamily="50" charset="-127"/>
      <p:regular r:id="rId96"/>
      <p:bold r:id="rId97"/>
    </p:embeddedFont>
    <p:embeddedFont>
      <p:font typeface="Calibri" panose="020F0502020204030204" pitchFamily="34" charset="0"/>
      <p:regular r:id="rId98"/>
      <p:bold r:id="rId99"/>
      <p:italic r:id="rId100"/>
      <p:boldItalic r:id="rId101"/>
    </p:embeddedFont>
    <p:embeddedFont>
      <p:font typeface="나눔고딕" panose="020D0604000000000000" pitchFamily="50" charset="-127"/>
      <p:regular r:id="rId102"/>
      <p:bold r:id="rId10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5F78034C-860C-48A5-8E39-448DB0875B6C}">
          <p14:sldIdLst>
            <p14:sldId id="311"/>
            <p14:sldId id="359"/>
            <p14:sldId id="355"/>
            <p14:sldId id="378"/>
            <p14:sldId id="367"/>
            <p14:sldId id="368"/>
            <p14:sldId id="369"/>
            <p14:sldId id="370"/>
            <p14:sldId id="256"/>
            <p14:sldId id="257"/>
            <p14:sldId id="384"/>
            <p14:sldId id="330"/>
            <p14:sldId id="377"/>
            <p14:sldId id="297"/>
            <p14:sldId id="263"/>
            <p14:sldId id="312"/>
            <p14:sldId id="260"/>
            <p14:sldId id="323"/>
            <p14:sldId id="261"/>
            <p14:sldId id="324"/>
          </p14:sldIdLst>
        </p14:section>
        <p14:section name="제목 없는 구역" id="{44BC0870-C33F-4D93-89ED-35A7A5177521}">
          <p14:sldIdLst>
            <p14:sldId id="269"/>
            <p14:sldId id="270"/>
            <p14:sldId id="353"/>
            <p14:sldId id="262"/>
            <p14:sldId id="320"/>
            <p14:sldId id="329"/>
            <p14:sldId id="328"/>
            <p14:sldId id="319"/>
            <p14:sldId id="321"/>
            <p14:sldId id="304"/>
            <p14:sldId id="348"/>
            <p14:sldId id="352"/>
            <p14:sldId id="373"/>
            <p14:sldId id="381"/>
            <p14:sldId id="382"/>
            <p14:sldId id="315"/>
            <p14:sldId id="372"/>
            <p14:sldId id="282"/>
            <p14:sldId id="284"/>
            <p14:sldId id="288"/>
            <p14:sldId id="347"/>
            <p14:sldId id="349"/>
            <p14:sldId id="272"/>
            <p14:sldId id="274"/>
            <p14:sldId id="337"/>
            <p14:sldId id="273"/>
            <p14:sldId id="342"/>
            <p14:sldId id="338"/>
            <p14:sldId id="339"/>
            <p14:sldId id="371"/>
            <p14:sldId id="375"/>
            <p14:sldId id="277"/>
            <p14:sldId id="279"/>
            <p14:sldId id="307"/>
            <p14:sldId id="278"/>
            <p14:sldId id="280"/>
            <p14:sldId id="333"/>
            <p14:sldId id="335"/>
            <p14:sldId id="336"/>
            <p14:sldId id="292"/>
            <p14:sldId id="376"/>
            <p14:sldId id="305"/>
            <p14:sldId id="343"/>
            <p14:sldId id="360"/>
            <p14:sldId id="361"/>
            <p14:sldId id="344"/>
            <p14:sldId id="341"/>
            <p14:sldId id="345"/>
            <p14:sldId id="346"/>
            <p14:sldId id="331"/>
            <p14:sldId id="374"/>
            <p14:sldId id="332"/>
            <p14:sldId id="289"/>
            <p14:sldId id="290"/>
            <p14:sldId id="291"/>
            <p14:sldId id="286"/>
            <p14:sldId id="327"/>
            <p14:sldId id="363"/>
            <p14:sldId id="364"/>
            <p14:sldId id="365"/>
            <p14:sldId id="366"/>
          </p14:sldIdLst>
        </p14:section>
      </p14:sectionLst>
    </p:ex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계정" initials="M계" lastIdx="5" clrIdx="0">
    <p:extLst>
      <p:ext uri="{19B8F6BF-5375-455C-9EA6-DF929625EA0E}">
        <p15:presenceInfo xmlns:p15="http://schemas.microsoft.com/office/powerpoint/2012/main" userId="113e896df879ff8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0033CC"/>
    <a:srgbClr val="E79D19"/>
    <a:srgbClr val="2501FF"/>
    <a:srgbClr val="E2ACD3"/>
    <a:srgbClr val="F8F0E2"/>
    <a:srgbClr val="F76C03"/>
    <a:srgbClr val="3C8430"/>
    <a:srgbClr val="9D701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12C8C85-51F0-491E-9774-3900AFEF0FD7}" styleName="밝은 스타일 2 - 강조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22838BEF-8BB2-4498-84A7-C5851F593DF1}" styleName="보통 스타일 4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488" autoAdjust="0"/>
    <p:restoredTop sz="86569" autoAdjust="0"/>
  </p:normalViewPr>
  <p:slideViewPr>
    <p:cSldViewPr snapToGrid="0">
      <p:cViewPr varScale="1">
        <p:scale>
          <a:sx n="100" d="100"/>
          <a:sy n="100" d="100"/>
        </p:scale>
        <p:origin x="396" y="96"/>
      </p:cViewPr>
      <p:guideLst>
        <p:guide pos="3840"/>
        <p:guide orient="horz"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-419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handoutMaster" Target="handoutMasters/handoutMaster1.xml"/><Relationship Id="rId89" Type="http://schemas.openxmlformats.org/officeDocument/2006/relationships/font" Target="fonts/font5.fntdata"/><Relationship Id="rId16" Type="http://schemas.openxmlformats.org/officeDocument/2006/relationships/slide" Target="slides/slide15.xml"/><Relationship Id="rId107" Type="http://schemas.openxmlformats.org/officeDocument/2006/relationships/theme" Target="theme/theme1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font" Target="fonts/font18.fntdata"/><Relationship Id="rId5" Type="http://schemas.openxmlformats.org/officeDocument/2006/relationships/slide" Target="slides/slide4.xml"/><Relationship Id="rId90" Type="http://schemas.openxmlformats.org/officeDocument/2006/relationships/font" Target="fonts/font6.fntdata"/><Relationship Id="rId95" Type="http://schemas.openxmlformats.org/officeDocument/2006/relationships/font" Target="fonts/font11.fntdata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font" Target="fonts/font1.fntdata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font" Target="fonts/font19.fntdata"/><Relationship Id="rId108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notesMaster" Target="notesMasters/notesMaster1.xml"/><Relationship Id="rId88" Type="http://schemas.openxmlformats.org/officeDocument/2006/relationships/font" Target="fonts/font4.fntdata"/><Relationship Id="rId91" Type="http://schemas.openxmlformats.org/officeDocument/2006/relationships/font" Target="fonts/font7.fntdata"/><Relationship Id="rId96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font" Target="fonts/font2.fntdata"/><Relationship Id="rId94" Type="http://schemas.openxmlformats.org/officeDocument/2006/relationships/font" Target="fonts/font10.fntdata"/><Relationship Id="rId99" Type="http://schemas.openxmlformats.org/officeDocument/2006/relationships/font" Target="fonts/font15.fntdata"/><Relationship Id="rId101" Type="http://schemas.openxmlformats.org/officeDocument/2006/relationships/font" Target="fonts/font1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font" Target="fonts/font13.fntdata"/><Relationship Id="rId104" Type="http://schemas.openxmlformats.org/officeDocument/2006/relationships/commentAuthors" Target="commentAuthor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8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font" Target="fonts/font3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font" Target="fonts/font16.fntdata"/><Relationship Id="rId105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font" Target="fonts/font9.fntdata"/><Relationship Id="rId98" Type="http://schemas.openxmlformats.org/officeDocument/2006/relationships/font" Target="fonts/font14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8-09T11:11:02.789" idx="1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10-18T10:43:36.640" idx="5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9-09T15:07:29.085" idx="2">
    <p:pos x="6684" y="3467"/>
    <p:text>한번에 다 배울 수는 없으니 자주 사용하는 것을 직접 입력해보면서 실습을 통해 습득할 수 있습니다.</p:text>
    <p:extLst>
      <p:ext uri="{C676402C-5697-4E1C-873F-D02D1690AC5C}">
        <p15:threadingInfo xmlns:p15="http://schemas.microsoft.com/office/powerpoint/2012/main" timeZoneBias="-540"/>
      </p:ext>
    </p:extLst>
  </p:cm>
</p:cmLst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34.pn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3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628F715-9230-4181-B04C-7F64403F61F8}" type="doc">
      <dgm:prSet loTypeId="urn:microsoft.com/office/officeart/2005/8/layout/funnel1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F757E8EF-BEDF-491F-84B8-B948D79C64A0}">
      <dgm:prSet phldrT="[텍스트]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pPr latinLnBrk="1"/>
          <a:r>
            <a:rPr lang="ko-KR" altLang="en-US" b="1" i="0" dirty="0" err="1" smtClean="0"/>
            <a:t>세미냑</a:t>
          </a:r>
          <a:endParaRPr lang="ko-KR" altLang="en-US" b="1" i="0" dirty="0" smtClean="0"/>
        </a:p>
        <a:p>
          <a:pPr latinLnBrk="1"/>
          <a:r>
            <a:rPr lang="ko-KR" altLang="en-US" b="0" i="0" dirty="0" smtClean="0"/>
            <a:t>해변</a:t>
          </a:r>
          <a:r>
            <a:rPr lang="en-US" altLang="ko-KR" b="0" i="0" dirty="0" smtClean="0"/>
            <a:t>, </a:t>
          </a:r>
          <a:r>
            <a:rPr lang="ko-KR" altLang="en-US" b="0" i="0" dirty="0" smtClean="0"/>
            <a:t>푸라 </a:t>
          </a:r>
          <a:r>
            <a:rPr lang="ko-KR" altLang="en-US" b="0" i="0" dirty="0" err="1" smtClean="0"/>
            <a:t>페티텐겟</a:t>
          </a:r>
          <a:r>
            <a:rPr lang="en-US" altLang="ko-KR" b="0" i="0" dirty="0" smtClean="0"/>
            <a:t>, </a:t>
          </a:r>
          <a:r>
            <a:rPr lang="ko-KR" altLang="en-US" b="0" i="0" dirty="0" smtClean="0"/>
            <a:t>쇼핑</a:t>
          </a:r>
          <a:endParaRPr lang="ko-KR" altLang="en-US" dirty="0"/>
        </a:p>
      </dgm:t>
    </dgm:pt>
    <dgm:pt modelId="{ED87AF74-14A7-48E5-B589-315A834DC8F5}" type="parTrans" cxnId="{E777A8D8-2D5A-46B4-BF42-A23ADA74B6B6}">
      <dgm:prSet/>
      <dgm:spPr/>
      <dgm:t>
        <a:bodyPr/>
        <a:lstStyle/>
        <a:p>
          <a:pPr latinLnBrk="1"/>
          <a:endParaRPr lang="ko-KR" altLang="en-US"/>
        </a:p>
      </dgm:t>
    </dgm:pt>
    <dgm:pt modelId="{F5D21BDF-17A6-41AD-8FC3-C3C750C381EC}" type="sibTrans" cxnId="{E777A8D8-2D5A-46B4-BF42-A23ADA74B6B6}">
      <dgm:prSet/>
      <dgm:spPr/>
      <dgm:t>
        <a:bodyPr/>
        <a:lstStyle/>
        <a:p>
          <a:pPr latinLnBrk="1"/>
          <a:endParaRPr lang="ko-KR" altLang="en-US"/>
        </a:p>
      </dgm:t>
    </dgm:pt>
    <dgm:pt modelId="{02F17E1B-C8C4-4494-BBA4-9052D56D694A}" type="pres">
      <dgm:prSet presAssocID="{5628F715-9230-4181-B04C-7F64403F61F8}" presName="Name0" presStyleCnt="0">
        <dgm:presLayoutVars>
          <dgm:chMax val="4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C41A939-96EA-4460-BED9-66C9874CF398}" type="pres">
      <dgm:prSet presAssocID="{5628F715-9230-4181-B04C-7F64403F61F8}" presName="ellipse" presStyleLbl="trBgShp" presStyleIdx="0" presStyleCnt="1"/>
      <dgm:spPr/>
      <dgm:t>
        <a:bodyPr/>
        <a:lstStyle/>
        <a:p>
          <a:pPr latinLnBrk="1"/>
          <a:endParaRPr lang="ko-KR" altLang="en-US"/>
        </a:p>
      </dgm:t>
    </dgm:pt>
    <dgm:pt modelId="{91EC048F-9B3D-4A76-9066-F8B544C13A2A}" type="pres">
      <dgm:prSet presAssocID="{5628F715-9230-4181-B04C-7F64403F61F8}" presName="arrow1" presStyleLbl="fgShp" presStyleIdx="0" presStyleCnt="1"/>
      <dgm:spPr/>
    </dgm:pt>
    <dgm:pt modelId="{CDF7E706-94F8-4967-A3D0-3EB05A6396C2}" type="pres">
      <dgm:prSet presAssocID="{5628F715-9230-4181-B04C-7F64403F61F8}" presName="rectangle" presStyleLbl="revTx" presStyleIdx="0" presStyleCnt="1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2553F69-96B7-4357-AA7F-CB88ECED5E0D}" type="pres">
      <dgm:prSet presAssocID="{5628F715-9230-4181-B04C-7F64403F61F8}" presName="funnel" presStyleLbl="trAlignAcc1" presStyleIdx="0" presStyleCnt="1"/>
      <dgm:spPr/>
      <dgm:t>
        <a:bodyPr/>
        <a:lstStyle/>
        <a:p>
          <a:pPr latinLnBrk="1"/>
          <a:endParaRPr lang="ko-KR" altLang="en-US"/>
        </a:p>
      </dgm:t>
    </dgm:pt>
  </dgm:ptLst>
  <dgm:cxnLst>
    <dgm:cxn modelId="{17CEE5D3-E5FA-4395-9055-5979FDC367F6}" type="presOf" srcId="{F757E8EF-BEDF-491F-84B8-B948D79C64A0}" destId="{CDF7E706-94F8-4967-A3D0-3EB05A6396C2}" srcOrd="0" destOrd="0" presId="urn:microsoft.com/office/officeart/2005/8/layout/funnel1"/>
    <dgm:cxn modelId="{44B81771-11D6-4779-902F-D9E152E6FCAD}" type="presOf" srcId="{5628F715-9230-4181-B04C-7F64403F61F8}" destId="{02F17E1B-C8C4-4494-BBA4-9052D56D694A}" srcOrd="0" destOrd="0" presId="urn:microsoft.com/office/officeart/2005/8/layout/funnel1"/>
    <dgm:cxn modelId="{E777A8D8-2D5A-46B4-BF42-A23ADA74B6B6}" srcId="{5628F715-9230-4181-B04C-7F64403F61F8}" destId="{F757E8EF-BEDF-491F-84B8-B948D79C64A0}" srcOrd="0" destOrd="0" parTransId="{ED87AF74-14A7-48E5-B589-315A834DC8F5}" sibTransId="{F5D21BDF-17A6-41AD-8FC3-C3C750C381EC}"/>
    <dgm:cxn modelId="{F951E077-423D-4E2A-AB3E-866D0B0BA860}" type="presParOf" srcId="{02F17E1B-C8C4-4494-BBA4-9052D56D694A}" destId="{CC41A939-96EA-4460-BED9-66C9874CF398}" srcOrd="0" destOrd="0" presId="urn:microsoft.com/office/officeart/2005/8/layout/funnel1"/>
    <dgm:cxn modelId="{288D7A10-2F7C-4F28-972A-AB6B5B3391E1}" type="presParOf" srcId="{02F17E1B-C8C4-4494-BBA4-9052D56D694A}" destId="{91EC048F-9B3D-4A76-9066-F8B544C13A2A}" srcOrd="1" destOrd="0" presId="urn:microsoft.com/office/officeart/2005/8/layout/funnel1"/>
    <dgm:cxn modelId="{79BEDE5A-79E6-4054-A0CA-5CC5591DFFD9}" type="presParOf" srcId="{02F17E1B-C8C4-4494-BBA4-9052D56D694A}" destId="{CDF7E706-94F8-4967-A3D0-3EB05A6396C2}" srcOrd="2" destOrd="0" presId="urn:microsoft.com/office/officeart/2005/8/layout/funnel1"/>
    <dgm:cxn modelId="{1748E433-9DC4-4F95-9561-59BC307ACD96}" type="presParOf" srcId="{02F17E1B-C8C4-4494-BBA4-9052D56D694A}" destId="{22553F69-96B7-4357-AA7F-CB88ECED5E0D}" srcOrd="3" destOrd="0" presId="urn:microsoft.com/office/officeart/2005/8/layout/funnel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B1A5BDD-C4D6-43A4-A1A8-8A3F5B59241B}" type="doc">
      <dgm:prSet loTypeId="urn:microsoft.com/office/officeart/2005/8/layout/arrow5" loCatId="relationship" qsTypeId="urn:microsoft.com/office/officeart/2005/8/quickstyle/simple1" qsCatId="simple" csTypeId="urn:microsoft.com/office/officeart/2005/8/colors/accent2_5" csCatId="accent2"/>
      <dgm:spPr/>
      <dgm:t>
        <a:bodyPr/>
        <a:lstStyle/>
        <a:p>
          <a:pPr latinLnBrk="1"/>
          <a:endParaRPr lang="ko-KR" altLang="en-US"/>
        </a:p>
      </dgm:t>
    </dgm:pt>
    <dgm:pt modelId="{05BFB3AD-C4D0-4561-A704-7A62DDE889A0}">
      <dgm:prSet/>
      <dgm:spPr/>
      <dgm:t>
        <a:bodyPr/>
        <a:lstStyle/>
        <a:p>
          <a:pPr rtl="0" latinLnBrk="1"/>
          <a:r>
            <a:rPr lang="en-US" dirty="0" smtClean="0"/>
            <a:t>get</a:t>
          </a:r>
          <a:r>
            <a:rPr lang="ko-KR" dirty="0" smtClean="0"/>
            <a:t>방식</a:t>
          </a:r>
          <a:endParaRPr lang="ko-KR" dirty="0"/>
        </a:p>
      </dgm:t>
    </dgm:pt>
    <dgm:pt modelId="{834DE2D9-A656-4BCA-905F-C27EBD9B4656}" type="parTrans" cxnId="{FC3204AD-38A6-4EAF-A412-9FDE25BB7C06}">
      <dgm:prSet/>
      <dgm:spPr/>
      <dgm:t>
        <a:bodyPr/>
        <a:lstStyle/>
        <a:p>
          <a:pPr latinLnBrk="1"/>
          <a:endParaRPr lang="ko-KR" altLang="en-US"/>
        </a:p>
      </dgm:t>
    </dgm:pt>
    <dgm:pt modelId="{8542BE17-7855-4B1E-A213-D9A7742F10BF}" type="sibTrans" cxnId="{FC3204AD-38A6-4EAF-A412-9FDE25BB7C06}">
      <dgm:prSet/>
      <dgm:spPr/>
      <dgm:t>
        <a:bodyPr/>
        <a:lstStyle/>
        <a:p>
          <a:pPr latinLnBrk="1"/>
          <a:endParaRPr lang="ko-KR" altLang="en-US"/>
        </a:p>
      </dgm:t>
    </dgm:pt>
    <dgm:pt modelId="{D49EF61B-2450-4A24-A68C-299AD45264F9}">
      <dgm:prSet/>
      <dgm:spPr/>
      <dgm:t>
        <a:bodyPr/>
        <a:lstStyle/>
        <a:p>
          <a:pPr rtl="0" latinLnBrk="1"/>
          <a:r>
            <a:rPr lang="en-US" smtClean="0"/>
            <a:t>post</a:t>
          </a:r>
          <a:r>
            <a:rPr lang="ko-KR" smtClean="0"/>
            <a:t>방식</a:t>
          </a:r>
          <a:endParaRPr lang="ko-KR"/>
        </a:p>
      </dgm:t>
    </dgm:pt>
    <dgm:pt modelId="{966D1C27-96F0-4BE5-95DC-F5F005149AAD}" type="parTrans" cxnId="{BDCF8754-3F48-4580-961D-F7258FA830FB}">
      <dgm:prSet/>
      <dgm:spPr/>
      <dgm:t>
        <a:bodyPr/>
        <a:lstStyle/>
        <a:p>
          <a:pPr latinLnBrk="1"/>
          <a:endParaRPr lang="ko-KR" altLang="en-US"/>
        </a:p>
      </dgm:t>
    </dgm:pt>
    <dgm:pt modelId="{CA76404E-A0E5-445A-B573-4775FD13E72E}" type="sibTrans" cxnId="{BDCF8754-3F48-4580-961D-F7258FA830FB}">
      <dgm:prSet/>
      <dgm:spPr/>
      <dgm:t>
        <a:bodyPr/>
        <a:lstStyle/>
        <a:p>
          <a:pPr latinLnBrk="1"/>
          <a:endParaRPr lang="ko-KR" altLang="en-US"/>
        </a:p>
      </dgm:t>
    </dgm:pt>
    <dgm:pt modelId="{B550FE71-4A25-48C1-8BB6-47CB5811F060}" type="pres">
      <dgm:prSet presAssocID="{BB1A5BDD-C4D6-43A4-A1A8-8A3F5B59241B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4466375-017D-4806-B147-30B32C4988A8}" type="pres">
      <dgm:prSet presAssocID="{05BFB3AD-C4D0-4561-A704-7A62DDE889A0}" presName="arrow" presStyleLbl="node1" presStyleIdx="0" presStyleCnt="2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9E79487-55D9-4E33-A018-3BA8232E05B9}" type="pres">
      <dgm:prSet presAssocID="{D49EF61B-2450-4A24-A68C-299AD45264F9}" presName="arrow" presStyleLbl="node1" presStyleIdx="1" presStyleCnt="2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FC3204AD-38A6-4EAF-A412-9FDE25BB7C06}" srcId="{BB1A5BDD-C4D6-43A4-A1A8-8A3F5B59241B}" destId="{05BFB3AD-C4D0-4561-A704-7A62DDE889A0}" srcOrd="0" destOrd="0" parTransId="{834DE2D9-A656-4BCA-905F-C27EBD9B4656}" sibTransId="{8542BE17-7855-4B1E-A213-D9A7742F10BF}"/>
    <dgm:cxn modelId="{BDCF8754-3F48-4580-961D-F7258FA830FB}" srcId="{BB1A5BDD-C4D6-43A4-A1A8-8A3F5B59241B}" destId="{D49EF61B-2450-4A24-A68C-299AD45264F9}" srcOrd="1" destOrd="0" parTransId="{966D1C27-96F0-4BE5-95DC-F5F005149AAD}" sibTransId="{CA76404E-A0E5-445A-B573-4775FD13E72E}"/>
    <dgm:cxn modelId="{9884D56B-ED2C-4FCC-BF23-7CD120B90CE4}" type="presOf" srcId="{05BFB3AD-C4D0-4561-A704-7A62DDE889A0}" destId="{F4466375-017D-4806-B147-30B32C4988A8}" srcOrd="0" destOrd="0" presId="urn:microsoft.com/office/officeart/2005/8/layout/arrow5"/>
    <dgm:cxn modelId="{C6AA1DA8-7D68-43B6-A860-566F22A0E77D}" type="presOf" srcId="{BB1A5BDD-C4D6-43A4-A1A8-8A3F5B59241B}" destId="{B550FE71-4A25-48C1-8BB6-47CB5811F060}" srcOrd="0" destOrd="0" presId="urn:microsoft.com/office/officeart/2005/8/layout/arrow5"/>
    <dgm:cxn modelId="{DCA204BC-72C1-4AA9-BBC4-D2E6E02E93F4}" type="presOf" srcId="{D49EF61B-2450-4A24-A68C-299AD45264F9}" destId="{C9E79487-55D9-4E33-A018-3BA8232E05B9}" srcOrd="0" destOrd="0" presId="urn:microsoft.com/office/officeart/2005/8/layout/arrow5"/>
    <dgm:cxn modelId="{F9671D67-C403-4EC5-ADE8-24FE2709FF2B}" type="presParOf" srcId="{B550FE71-4A25-48C1-8BB6-47CB5811F060}" destId="{F4466375-017D-4806-B147-30B32C4988A8}" srcOrd="0" destOrd="0" presId="urn:microsoft.com/office/officeart/2005/8/layout/arrow5"/>
    <dgm:cxn modelId="{A386E485-D800-4F4A-BEDD-63B4F05CA63A}" type="presParOf" srcId="{B550FE71-4A25-48C1-8BB6-47CB5811F060}" destId="{C9E79487-55D9-4E33-A018-3BA8232E05B9}" srcOrd="1" destOrd="0" presId="urn:microsoft.com/office/officeart/2005/8/layout/arrow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C41A939-96EA-4460-BED9-66C9874CF398}">
      <dsp:nvSpPr>
        <dsp:cNvPr id="0" name=""/>
        <dsp:cNvSpPr/>
      </dsp:nvSpPr>
      <dsp:spPr>
        <a:xfrm>
          <a:off x="2953216" y="231526"/>
          <a:ext cx="4594919" cy="1595755"/>
        </a:xfrm>
        <a:prstGeom prst="ellipse">
          <a:avLst/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1EC048F-9B3D-4A76-9066-F8B544C13A2A}">
      <dsp:nvSpPr>
        <dsp:cNvPr id="0" name=""/>
        <dsp:cNvSpPr/>
      </dsp:nvSpPr>
      <dsp:spPr>
        <a:xfrm>
          <a:off x="4812555" y="4138989"/>
          <a:ext cx="890488" cy="569912"/>
        </a:xfrm>
        <a:prstGeom prst="down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DF7E706-94F8-4967-A3D0-3EB05A6396C2}">
      <dsp:nvSpPr>
        <dsp:cNvPr id="0" name=""/>
        <dsp:cNvSpPr/>
      </dsp:nvSpPr>
      <dsp:spPr>
        <a:xfrm>
          <a:off x="3120628" y="4594919"/>
          <a:ext cx="4274343" cy="1068585"/>
        </a:xfrm>
        <a:prstGeom prst="rect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lvl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700" b="1" i="0" kern="1200" dirty="0" err="1" smtClean="0"/>
            <a:t>세미냑</a:t>
          </a:r>
          <a:endParaRPr lang="ko-KR" altLang="en-US" sz="1700" b="1" i="0" kern="1200" dirty="0" smtClean="0"/>
        </a:p>
        <a:p>
          <a:pPr lvl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700" b="0" i="0" kern="1200" dirty="0" smtClean="0"/>
            <a:t>해변</a:t>
          </a:r>
          <a:r>
            <a:rPr lang="en-US" altLang="ko-KR" sz="1700" b="0" i="0" kern="1200" dirty="0" smtClean="0"/>
            <a:t>, </a:t>
          </a:r>
          <a:r>
            <a:rPr lang="ko-KR" altLang="en-US" sz="1700" b="0" i="0" kern="1200" dirty="0" smtClean="0"/>
            <a:t>푸라 </a:t>
          </a:r>
          <a:r>
            <a:rPr lang="ko-KR" altLang="en-US" sz="1700" b="0" i="0" kern="1200" dirty="0" err="1" smtClean="0"/>
            <a:t>페티텐겟</a:t>
          </a:r>
          <a:r>
            <a:rPr lang="en-US" altLang="ko-KR" sz="1700" b="0" i="0" kern="1200" dirty="0" smtClean="0"/>
            <a:t>, </a:t>
          </a:r>
          <a:r>
            <a:rPr lang="ko-KR" altLang="en-US" sz="1700" b="0" i="0" kern="1200" dirty="0" smtClean="0"/>
            <a:t>쇼핑</a:t>
          </a:r>
          <a:endParaRPr lang="ko-KR" altLang="en-US" sz="1700" kern="1200" dirty="0"/>
        </a:p>
      </dsp:txBody>
      <dsp:txXfrm>
        <a:off x="3120628" y="4594919"/>
        <a:ext cx="4274343" cy="1068585"/>
      </dsp:txXfrm>
    </dsp:sp>
    <dsp:sp modelId="{22553F69-96B7-4357-AA7F-CB88ECED5E0D}">
      <dsp:nvSpPr>
        <dsp:cNvPr id="0" name=""/>
        <dsp:cNvSpPr/>
      </dsp:nvSpPr>
      <dsp:spPr>
        <a:xfrm>
          <a:off x="2764432" y="35619"/>
          <a:ext cx="4986734" cy="3989387"/>
        </a:xfrm>
        <a:prstGeom prst="funnel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funnel1">
  <dgm:title val=""/>
  <dgm:desc val=""/>
  <dgm:catLst>
    <dgm:cat type="relationship" pri="2000"/>
    <dgm:cat type="process" pri="2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4"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1">
      <dgm:if name="Name2" axis="ch" ptType="node" func="cnt" op="equ" val="2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w" for="ch" forName="item1" refType="w" fact="0.35"/>
          <dgm:constr type="h" for="ch" forName="item1" refType="w" fact="0.35"/>
          <dgm:constr type="t" for="ch" forName="item1" refType="h" fact="0.05"/>
          <dgm:constr type="l" for="ch" forName="item1" refType="w" fact="0.125"/>
          <dgm:constr type="primFontSz" for="ch" forName="item1" op="equ" val="65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if>
      <dgm:else name="Name3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primFontSz" for="ch" forName="rectangle" val="65"/>
          <dgm:constr type="w" for="ch" forName="item1" refType="w" fact="0.225"/>
          <dgm:constr type="h" for="ch" forName="item1" refType="w" fact="0.225"/>
          <dgm:constr type="t" for="ch" forName="item1" refType="h" fact="0.336"/>
          <dgm:constr type="l" for="ch" forName="item1" refType="w" fact="0.261"/>
          <dgm:constr type="primFontSz" for="ch" forName="item1" val="65"/>
          <dgm:constr type="w" for="ch" forName="item2" refType="w" fact="0.225"/>
          <dgm:constr type="h" for="ch" forName="item2" refType="w" fact="0.225"/>
          <dgm:constr type="t" for="ch" forName="item2" refType="h" fact="0.125"/>
          <dgm:constr type="l" for="ch" forName="item2" refType="w" fact="0.1"/>
          <dgm:constr type="primFontSz" for="ch" forName="item2" refType="primFontSz" refFor="ch" refForName="item1" op="equ"/>
          <dgm:constr type="w" for="ch" forName="item3" refType="w" fact="0.225"/>
          <dgm:constr type="h" for="ch" forName="item3" refType="w" fact="0.225"/>
          <dgm:constr type="t" for="ch" forName="item3" refType="h" fact="0.057"/>
          <dgm:constr type="l" for="ch" forName="item3" refType="w" fact="0.33"/>
          <dgm:constr type="primFontSz" for="ch" forName="item3" refType="primFontSz" refFor="ch" refForName="item1" op="equ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else>
    </dgm:choose>
    <dgm:ruleLst/>
    <dgm:choose name="Name4">
      <dgm:if name="Name5" axis="ch" ptType="node" func="cnt" op="gte" val="1">
        <dgm:layoutNode name="ellipse" styleLbl="tr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arrow1" styleLbl="fgShp">
          <dgm:alg type="sp"/>
          <dgm:shape xmlns:r="http://schemas.openxmlformats.org/officeDocument/2006/relationships" type="downArrow" r:blip="">
            <dgm:adjLst/>
          </dgm:shape>
          <dgm:presOf/>
          <dgm:constrLst/>
          <dgm:ruleLst/>
        </dgm:layoutNode>
        <dgm:layoutNode name="rectangle" styleLbl="revTx">
          <dgm:varLst>
            <dgm:bulletEnabled val="1"/>
          </dgm:varLst>
          <dgm:alg type="tx">
            <dgm:param type="txAnchorHorzCh" val="ctr"/>
          </dgm:alg>
          <dgm:shape xmlns:r="http://schemas.openxmlformats.org/officeDocument/2006/relationships" type="rect" r:blip="">
            <dgm:adjLst/>
          </dgm:shape>
          <dgm:choose name="Name6">
            <dgm:if name="Name7" axis="ch" ptType="node" func="cnt" op="equ" val="1">
              <dgm:presOf axis="ch desOrSelf" ptType="node node" st="1 1" cnt="1 0"/>
            </dgm:if>
            <dgm:if name="Name8" axis="ch" ptType="node" func="cnt" op="equ" val="2">
              <dgm:presOf axis="ch desOrSelf" ptType="node node" st="2 1" cnt="1 0"/>
            </dgm:if>
            <dgm:if name="Name9" axis="ch" ptType="node" func="cnt" op="equ" val="3">
              <dgm:presOf axis="ch desOrSelf" ptType="node node" st="3 1" cnt="1 0"/>
            </dgm:if>
            <dgm:else name="Name10">
              <dgm:presOf axis="ch desOrSelf" ptType="node node" st="4 1" cnt="1 0"/>
            </dgm:else>
          </dgm:choose>
          <dgm:constrLst/>
          <dgm:ruleLst>
            <dgm:rule type="primFontSz" val="5" fact="NaN" max="NaN"/>
          </dgm:ruleLst>
        </dgm:layoutNode>
        <dgm:forEach name="Name11" axis="ch" ptType="node" st="2" cnt="1">
          <dgm:layoutNode name="item1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2">
              <dgm:if name="Name13" axis="root ch" ptType="all node" func="cnt" op="equ" val="1">
                <dgm:presOf/>
              </dgm:if>
              <dgm:if name="Name14" axis="root ch" ptType="all node" func="cnt" op="equ" val="2">
                <dgm:presOf axis="root ch desOrSelf" ptType="all node node" st="1 1 1" cnt="0 1 0"/>
              </dgm:if>
              <dgm:if name="Name15" axis="root ch" ptType="all node" func="cnt" op="equ" val="3">
                <dgm:presOf axis="root ch desOrSelf" ptType="all node node" st="1 2 1" cnt="0 1 0"/>
              </dgm:if>
              <dgm:else name="Name16">
                <dgm:presOf axis="root ch desOrSelf" ptType="all node node" st="1 3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17" axis="ch" ptType="node" st="3" cnt="1">
          <dgm:layoutNode name="item2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8">
              <dgm:if name="Name19" axis="root ch" ptType="all node" func="cnt" op="equ" val="1">
                <dgm:presOf/>
              </dgm:if>
              <dgm:if name="Name20" axis="root ch" ptType="all node" func="cnt" op="equ" val="2">
                <dgm:presOf/>
              </dgm:if>
              <dgm:if name="Name21" axis="root ch" ptType="all node" func="cnt" op="equ" val="3">
                <dgm:presOf axis="root ch desOrSelf" ptType="all node node" st="1 1 1" cnt="0 1 0"/>
              </dgm:if>
              <dgm:else name="Name22">
                <dgm:presOf axis="root ch desOrSelf" ptType="all node node" st="1 2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23" axis="ch" ptType="node" st="4" cnt="1">
          <dgm:layoutNode name="item3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4">
              <dgm:if name="Name25" axis="root ch" ptType="all node" func="cnt" op="equ" val="1">
                <dgm:presOf/>
              </dgm:if>
              <dgm:if name="Name26" axis="root ch" ptType="all node" func="cnt" op="equ" val="2">
                <dgm:presOf/>
              </dgm:if>
              <dgm:if name="Name27" axis="root ch" ptType="all node" func="cnt" op="equ" val="3">
                <dgm:presOf/>
              </dgm:if>
              <dgm:else name="Name28">
                <dgm:presOf axis="root ch desOrSelf" ptType="all node node" st="1 1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layoutNode name="funnel" styleLbl="trAlignAcc1">
          <dgm:alg type="sp"/>
          <dgm:shape xmlns:r="http://schemas.openxmlformats.org/officeDocument/2006/relationships" type="funnel" r:blip="">
            <dgm:adjLst/>
          </dgm:shape>
          <dgm:presOf/>
          <dgm:constrLst/>
          <dgm:ruleLst/>
        </dgm:layoutNode>
      </dgm:if>
      <dgm:else name="Name29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arrow5">
  <dgm:title val=""/>
  <dgm:desc val=""/>
  <dgm:catLst>
    <dgm:cat type="relationship" pri="6000"/>
    <dgm:cat type="process" pri="3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ch" ptType="node" func="cnt" op="equ" val="2">
        <dgm:choose name="Name2">
          <dgm:if name="Name3" func="var" arg="dir" op="equ" val="norm">
            <dgm:alg type="cycle">
              <dgm:param type="rotPath" val="alongPath"/>
              <dgm:param type="stAng" val="270"/>
            </dgm:alg>
          </dgm:if>
          <dgm:else name="Name4">
            <dgm:alg type="cycle">
              <dgm:param type="rotPath" val="alongPath"/>
              <dgm:param type="stAng" val="90"/>
              <dgm:param type="spanAng" val="-360"/>
            </dgm:alg>
          </dgm:else>
        </dgm:choose>
      </dgm:if>
      <dgm:else name="Name5">
        <dgm:choose name="Name6">
          <dgm:if name="Name7" func="var" arg="dir" op="equ" val="norm">
            <dgm:alg type="cycle">
              <dgm:param type="rotPath" val="alongPath"/>
            </dgm:alg>
          </dgm:if>
          <dgm:else name="Name8">
            <dgm:alg type="cycle">
              <dgm:param type="rotPath" val="alongPath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lte" val="2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0.1"/>
          <dgm:constr type="sibSp" refType="h" op="lte" fact="0.1"/>
          <dgm:constr type="diam" refType="w" refFor="ch" refPtType="node" op="equ" fact="1.1"/>
        </dgm:constrLst>
      </dgm:if>
      <dgm:if name="Name11" axis="ch" ptType="node" func="cnt" op="equ" val="5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2"/>
          <dgm:constr type="sibSp" refType="h" op="lte" fact="0.1"/>
        </dgm:constrLst>
      </dgm:if>
      <dgm:if name="Name12" axis="ch" ptType="node" func="cnt" op="equ" val="6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if name="Name13" axis="ch" ptType="node" func="cnt" op="equ" val="7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if name="Name14" axis="ch" ptType="node" func="cnt" op="equ" val="8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/>
          <dgm:constr type="sibSp" refType="h" op="lte" fact="0.1"/>
        </dgm:constrLst>
      </dgm:if>
      <dgm:if name="Name15" axis="ch" ptType="node" func="cnt" op="gte" val="9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else name="Name16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35"/>
        </dgm:constrLst>
      </dgm:else>
    </dgm:choose>
    <dgm:ruleLst/>
    <dgm:forEach name="Name17" axis="ch" ptType="node">
      <dgm:layoutNode name="arrow">
        <dgm:varLst>
          <dgm:bulletEnabled val="1"/>
        </dgm:varLst>
        <dgm:alg type="tx"/>
        <dgm:shape xmlns:r="http://schemas.openxmlformats.org/officeDocument/2006/relationships" type="downArrow" r:blip="">
          <dgm:adjLst>
            <dgm:adj idx="2" val="0.35"/>
          </dgm:adjLst>
        </dgm:shape>
        <dgm:presOf axis="desOrSelf" ptType="node"/>
        <dgm:constrLst/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134379" cy="344887"/>
          </a:xfrm>
          <a:prstGeom prst="rect">
            <a:avLst/>
          </a:prstGeom>
        </p:spPr>
        <p:txBody>
          <a:bodyPr vert="horz" lIns="93744" tIns="46872" rIns="93744" bIns="46872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5404840" y="0"/>
            <a:ext cx="4134379" cy="344887"/>
          </a:xfrm>
          <a:prstGeom prst="rect">
            <a:avLst/>
          </a:prstGeom>
        </p:spPr>
        <p:txBody>
          <a:bodyPr vert="horz" lIns="93744" tIns="46872" rIns="93744" bIns="46872" rtlCol="0"/>
          <a:lstStyle>
            <a:lvl1pPr algn="r">
              <a:defRPr sz="1200"/>
            </a:lvl1pPr>
          </a:lstStyle>
          <a:p>
            <a:fld id="{FCBF445F-5058-4F45-AD25-78A701CCE9BC}" type="datetimeFigureOut">
              <a:rPr lang="ko-KR" altLang="en-US" smtClean="0"/>
              <a:t>2026-01-19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6521053"/>
            <a:ext cx="4134379" cy="344886"/>
          </a:xfrm>
          <a:prstGeom prst="rect">
            <a:avLst/>
          </a:prstGeom>
        </p:spPr>
        <p:txBody>
          <a:bodyPr vert="horz" lIns="93744" tIns="46872" rIns="93744" bIns="46872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5404840" y="6521053"/>
            <a:ext cx="4134379" cy="344886"/>
          </a:xfrm>
          <a:prstGeom prst="rect">
            <a:avLst/>
          </a:prstGeom>
        </p:spPr>
        <p:txBody>
          <a:bodyPr vert="horz" lIns="93744" tIns="46872" rIns="93744" bIns="46872" rtlCol="0" anchor="b"/>
          <a:lstStyle>
            <a:lvl1pPr algn="r">
              <a:defRPr sz="1200"/>
            </a:lvl1pPr>
          </a:lstStyle>
          <a:p>
            <a:fld id="{80D43F7A-AEEF-4F4D-93CF-E967CA32F8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84029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134379" cy="344489"/>
          </a:xfrm>
          <a:prstGeom prst="rect">
            <a:avLst/>
          </a:prstGeom>
        </p:spPr>
        <p:txBody>
          <a:bodyPr vert="horz" lIns="93744" tIns="46872" rIns="93744" bIns="46872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404288" y="1"/>
            <a:ext cx="4134379" cy="344489"/>
          </a:xfrm>
          <a:prstGeom prst="rect">
            <a:avLst/>
          </a:prstGeom>
        </p:spPr>
        <p:txBody>
          <a:bodyPr vert="horz" lIns="93744" tIns="46872" rIns="93744" bIns="46872" rtlCol="0"/>
          <a:lstStyle>
            <a:lvl1pPr algn="r">
              <a:defRPr sz="1200"/>
            </a:lvl1pPr>
          </a:lstStyle>
          <a:p>
            <a:fld id="{6D1135B8-9374-4F1F-ACD6-944E1ED68FEB}" type="datetimeFigureOut">
              <a:rPr lang="ko-KR" altLang="en-US" smtClean="0"/>
              <a:t>2026-01-19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711450" y="858838"/>
            <a:ext cx="4117975" cy="23161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744" tIns="46872" rIns="93744" bIns="46872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54088" y="3304232"/>
            <a:ext cx="7632700" cy="2703464"/>
          </a:xfrm>
          <a:prstGeom prst="rect">
            <a:avLst/>
          </a:prstGeom>
        </p:spPr>
        <p:txBody>
          <a:bodyPr vert="horz" lIns="93744" tIns="46872" rIns="93744" bIns="46872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521450"/>
            <a:ext cx="4134379" cy="344488"/>
          </a:xfrm>
          <a:prstGeom prst="rect">
            <a:avLst/>
          </a:prstGeom>
        </p:spPr>
        <p:txBody>
          <a:bodyPr vert="horz" lIns="93744" tIns="46872" rIns="93744" bIns="46872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404288" y="6521450"/>
            <a:ext cx="4134379" cy="344488"/>
          </a:xfrm>
          <a:prstGeom prst="rect">
            <a:avLst/>
          </a:prstGeom>
        </p:spPr>
        <p:txBody>
          <a:bodyPr vert="horz" lIns="93744" tIns="46872" rIns="93744" bIns="46872" rtlCol="0" anchor="b"/>
          <a:lstStyle>
            <a:lvl1pPr algn="r">
              <a:defRPr sz="1200"/>
            </a:lvl1pPr>
          </a:lstStyle>
          <a:p>
            <a:fld id="{E70E120B-F7C7-4DA4-A349-CBE83615A9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81709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3" Type="http://schemas.openxmlformats.org/officeDocument/2006/relationships/hyperlink" Target="https://terms.naver.com/entry.naver?docId=3559288&amp;cid=58583&amp;categoryId=58594" TargetMode="External"/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 latinLnBrk="1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시간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50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분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/10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분</a:t>
            </a:r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1"/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분설명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/10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분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책참고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/20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분실습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학생실습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분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 </a:t>
            </a:r>
          </a:p>
          <a:p>
            <a:pPr fontAlgn="base" latinLnBrk="1"/>
            <a:endParaRPr lang="ko-KR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1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한 배를 탔다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fontAlgn="base" latinLnBrk="1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같이 가시죠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1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옆 짝꿍 도와주면 더 잘하게 된다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배운다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 latinLnBrk="1"/>
            <a:endParaRPr lang="ko-KR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1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돌아다니는 것 말하고 천천히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..</a:t>
            </a:r>
            <a:endParaRPr lang="ko-KR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0E120B-F7C7-4DA4-A349-CBE83615A944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14942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mtClean="0"/>
              <a:t>웹페이지 구성</a:t>
            </a:r>
            <a:r>
              <a:rPr lang="en-US" altLang="ko-KR" smtClean="0"/>
              <a:t>: </a:t>
            </a:r>
            <a:r>
              <a:rPr lang="ko-KR" altLang="en-US" smtClean="0"/>
              <a:t>구조와 내용</a:t>
            </a:r>
            <a:r>
              <a:rPr lang="en-US" altLang="ko-KR" smtClean="0"/>
              <a:t>, </a:t>
            </a:r>
          </a:p>
          <a:p>
            <a:r>
              <a:rPr lang="ko-KR" altLang="en-US" smtClean="0"/>
              <a:t>모양</a:t>
            </a:r>
            <a:r>
              <a:rPr lang="en-US" altLang="ko-KR" smtClean="0"/>
              <a:t>, </a:t>
            </a:r>
            <a:r>
              <a:rPr lang="ko-KR" altLang="en-US" smtClean="0"/>
              <a:t>색깔</a:t>
            </a:r>
            <a:r>
              <a:rPr lang="en-US" altLang="ko-KR" smtClean="0"/>
              <a:t>, </a:t>
            </a:r>
            <a:r>
              <a:rPr lang="ko-KR" altLang="en-US" smtClean="0"/>
              <a:t>위치</a:t>
            </a:r>
            <a:endParaRPr lang="en-US" altLang="ko-KR" smtClean="0"/>
          </a:p>
          <a:p>
            <a:r>
              <a:rPr lang="ko-KR" altLang="en-US" smtClean="0"/>
              <a:t>움직임</a:t>
            </a:r>
            <a:r>
              <a:rPr lang="en-US" altLang="ko-KR" smtClean="0"/>
              <a:t>, </a:t>
            </a:r>
            <a:r>
              <a:rPr lang="ko-KR" altLang="en-US" smtClean="0"/>
              <a:t>행동</a:t>
            </a:r>
            <a:r>
              <a:rPr lang="en-US" altLang="ko-KR" smtClean="0"/>
              <a:t>, </a:t>
            </a:r>
            <a:r>
              <a:rPr lang="ko-KR" altLang="en-US" smtClean="0"/>
              <a:t>응용프로그램</a:t>
            </a:r>
            <a:endParaRPr lang="en-US" altLang="ko-KR" smtClean="0"/>
          </a:p>
          <a:p>
            <a:endParaRPr lang="en-US" altLang="ko-KR" smtClean="0"/>
          </a:p>
          <a:p>
            <a:r>
              <a:rPr lang="ko-KR" altLang="en-US" smtClean="0"/>
              <a:t>분리 작성의 중요성</a:t>
            </a:r>
            <a:r>
              <a:rPr lang="en-US" altLang="ko-KR" smtClean="0"/>
              <a:t>: </a:t>
            </a:r>
            <a:r>
              <a:rPr lang="ko-KR" altLang="en-US" smtClean="0"/>
              <a:t>마네킹과 의상이 붙어있게 만들엇더라면 마네킹에 다른 옷을 입힐 수 없다</a:t>
            </a:r>
            <a:r>
              <a:rPr lang="en-US" altLang="ko-KR" smtClean="0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0E120B-F7C7-4DA4-A349-CBE83615A944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19931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헤드 부분에 대해 더 자세히 살펴보면</a:t>
            </a:r>
            <a:r>
              <a:rPr lang="en-US" altLang="ko-KR" dirty="0" smtClean="0"/>
              <a:t>,</a:t>
            </a:r>
          </a:p>
          <a:p>
            <a:r>
              <a:rPr lang="ko-KR" altLang="en-US" baseline="0" dirty="0" smtClean="0"/>
              <a:t>문서의 맨 위에 줄에 </a:t>
            </a:r>
            <a:r>
              <a:rPr lang="en-US" altLang="ko-KR" baseline="0" dirty="0" smtClean="0"/>
              <a:t>DOCTYPE </a:t>
            </a:r>
            <a:r>
              <a:rPr lang="ko-KR" altLang="en-US" baseline="0" dirty="0" smtClean="0"/>
              <a:t>을 선언하여</a:t>
            </a:r>
            <a:r>
              <a:rPr lang="en-US" altLang="ko-KR" baseline="0" dirty="0" smtClean="0"/>
              <a:t> html </a:t>
            </a:r>
            <a:r>
              <a:rPr lang="ko-KR" altLang="en-US" baseline="0" dirty="0" smtClean="0"/>
              <a:t>문서라는 것을 선언합니다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err="1" smtClean="0"/>
              <a:t>인코딩</a:t>
            </a:r>
            <a:r>
              <a:rPr lang="en-US" altLang="ko-KR" baseline="0" dirty="0" smtClean="0"/>
              <a:t>: [</a:t>
            </a:r>
            <a:r>
              <a:rPr lang="ko-KR" altLang="en-US" baseline="0" dirty="0" smtClean="0"/>
              <a:t>문자를 숫자로</a:t>
            </a:r>
            <a:r>
              <a:rPr lang="en-US" altLang="ko-KR" baseline="0" dirty="0" smtClean="0"/>
              <a:t>]</a:t>
            </a:r>
            <a:r>
              <a:rPr lang="ko-KR" altLang="en-US" baseline="0" dirty="0" smtClean="0"/>
              <a:t>컴퓨터에 저장하기 위해 숫자</a:t>
            </a:r>
            <a:r>
              <a:rPr lang="en-US" altLang="ko-KR" baseline="0" dirty="0" smtClean="0"/>
              <a:t>0</a:t>
            </a:r>
            <a:r>
              <a:rPr lang="ko-KR" altLang="en-US" baseline="0" dirty="0" smtClean="0"/>
              <a:t>과</a:t>
            </a:r>
            <a:r>
              <a:rPr lang="en-US" altLang="ko-KR" baseline="0" dirty="0" smtClean="0"/>
              <a:t>1</a:t>
            </a:r>
            <a:r>
              <a:rPr lang="ko-KR" altLang="en-US" baseline="0" dirty="0" smtClean="0"/>
              <a:t>인 </a:t>
            </a:r>
            <a:r>
              <a:rPr lang="en-US" altLang="ko-KR" baseline="0" dirty="0" smtClean="0"/>
              <a:t>2</a:t>
            </a:r>
            <a:r>
              <a:rPr lang="ko-KR" altLang="en-US" baseline="0" dirty="0" smtClean="0"/>
              <a:t>진수로 변환하는 것을 </a:t>
            </a:r>
            <a:r>
              <a:rPr lang="ko-KR" altLang="en-US" baseline="0" dirty="0" err="1" smtClean="0"/>
              <a:t>인코딩</a:t>
            </a:r>
            <a:endParaRPr lang="en-US" altLang="ko-KR" baseline="0" dirty="0" smtClean="0"/>
          </a:p>
          <a:p>
            <a:r>
              <a:rPr lang="ko-KR" altLang="en-US" baseline="0" dirty="0" smtClean="0"/>
              <a:t>비 한글 문화권 국가에서도 깨지지 않고 정상적으로 표기되도록 지정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pPr defTabSz="937443">
              <a:defRPr/>
            </a:pPr>
            <a:r>
              <a:rPr lang="ko-KR" altLang="en-US" dirty="0" smtClean="0"/>
              <a:t>문서를 해석하는</a:t>
            </a:r>
            <a:r>
              <a:rPr lang="ko-KR" altLang="en-US" baseline="0" dirty="0" smtClean="0"/>
              <a:t> 데 필요한 정보를 입력하는 </a:t>
            </a:r>
            <a:r>
              <a:rPr lang="en-US" altLang="ko-KR" baseline="0" dirty="0" smtClean="0"/>
              <a:t>head</a:t>
            </a:r>
            <a:r>
              <a:rPr lang="ko-KR" altLang="en-US" baseline="0" dirty="0" smtClean="0"/>
              <a:t>부분은</a:t>
            </a:r>
            <a:endParaRPr lang="en-US" altLang="ko-KR" baseline="0" dirty="0" smtClean="0"/>
          </a:p>
          <a:p>
            <a:r>
              <a:rPr lang="ko-KR" altLang="en-US" baseline="0" dirty="0" smtClean="0"/>
              <a:t>지금은 이런 것이 있구나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정도로 이해하고 넘어가면 됩니다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스크린리더</a:t>
            </a:r>
            <a:r>
              <a:rPr lang="en-US" altLang="ko-KR" baseline="0" dirty="0" smtClean="0"/>
              <a:t>(</a:t>
            </a:r>
            <a:r>
              <a:rPr lang="ko-KR" altLang="en-US" baseline="0" dirty="0" err="1" smtClean="0"/>
              <a:t>화면낭독기</a:t>
            </a:r>
            <a:r>
              <a:rPr lang="en-US" altLang="ko-KR" baseline="0" dirty="0" smtClean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0E120B-F7C7-4DA4-A349-CBE83615A944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73079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제목태그인 </a:t>
            </a:r>
            <a:r>
              <a:rPr lang="en-US" altLang="ko-KR" dirty="0" smtClean="0"/>
              <a:t>h1</a:t>
            </a:r>
            <a:r>
              <a:rPr lang="ko-KR" altLang="en-US" dirty="0" smtClean="0"/>
              <a:t>태그를 </a:t>
            </a:r>
            <a:r>
              <a:rPr lang="ko-KR" altLang="en-US" dirty="0" err="1" smtClean="0"/>
              <a:t>예를들면</a:t>
            </a:r>
            <a:r>
              <a:rPr lang="ko-KR" altLang="en-US" dirty="0" smtClean="0"/>
              <a:t> 이렇게 입력합니다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시작태그와 종료태그 안에 내용을 입력하죠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꺾쇠괄호</a:t>
            </a:r>
            <a:r>
              <a:rPr lang="en-US" altLang="ko-KR" dirty="0" smtClean="0"/>
              <a:t>!! </a:t>
            </a:r>
          </a:p>
          <a:p>
            <a:r>
              <a:rPr lang="ko-KR" altLang="en-US" dirty="0" smtClean="0"/>
              <a:t>종료태그는 슬래시와 </a:t>
            </a:r>
            <a:r>
              <a:rPr lang="ko-KR" altLang="en-US" dirty="0" err="1" smtClean="0"/>
              <a:t>태그명을</a:t>
            </a:r>
            <a:r>
              <a:rPr lang="ko-KR" altLang="en-US" dirty="0" smtClean="0"/>
              <a:t> 넣어줍니다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열기 </a:t>
            </a:r>
            <a:r>
              <a:rPr lang="en-US" altLang="ko-KR" dirty="0" smtClean="0"/>
              <a:t>/ </a:t>
            </a:r>
            <a:r>
              <a:rPr lang="ko-KR" altLang="en-US" dirty="0" smtClean="0"/>
              <a:t>닫기 태그라고도 합니다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시작 태그 안에는 속성명과 속성값을 쓰는 태그가 있기도 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종료태그가 없는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&lt;</a:t>
            </a:r>
            <a:r>
              <a:rPr lang="en-US" altLang="ko-KR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img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&gt;, &lt;</a:t>
            </a:r>
            <a:r>
              <a:rPr lang="en-US" altLang="ko-KR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hr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&gt;, &lt;</a:t>
            </a:r>
            <a:r>
              <a:rPr lang="en-US" altLang="ko-KR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br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&gt; </a:t>
            </a:r>
            <a:r>
              <a:rPr lang="ko-KR" altLang="en-US" dirty="0" smtClean="0"/>
              <a:t>태그도 있습니다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보통 </a:t>
            </a:r>
            <a:r>
              <a:rPr lang="ko-KR" altLang="en-US" b="1" dirty="0" smtClean="0"/>
              <a:t>태그</a:t>
            </a:r>
            <a:r>
              <a:rPr lang="ko-KR" altLang="en-US" dirty="0" smtClean="0"/>
              <a:t>나 </a:t>
            </a:r>
            <a:r>
              <a:rPr lang="ko-KR" altLang="en-US" b="1" dirty="0" smtClean="0"/>
              <a:t>요소</a:t>
            </a:r>
            <a:r>
              <a:rPr lang="ko-KR" altLang="en-US" dirty="0" smtClean="0"/>
              <a:t>를 혼용해서 사용하기도 하지만</a:t>
            </a:r>
            <a:r>
              <a:rPr lang="en-US" altLang="ko-KR" dirty="0" smtClean="0"/>
              <a:t>, </a:t>
            </a:r>
          </a:p>
          <a:p>
            <a:r>
              <a:rPr lang="ko-KR" altLang="en-US" dirty="0" smtClean="0"/>
              <a:t>요소는 요소이름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속성</a:t>
            </a:r>
            <a:r>
              <a:rPr lang="en-US" altLang="ko-KR" dirty="0" smtClean="0"/>
              <a:t>, </a:t>
            </a:r>
            <a:r>
              <a:rPr lang="ko-KR" altLang="en-US" dirty="0" smtClean="0"/>
              <a:t>요소내용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이를 둘러싼 꺾쇠괄호를 통칭해서</a:t>
            </a:r>
            <a:r>
              <a:rPr lang="en-US" altLang="ko-KR" dirty="0" smtClean="0"/>
              <a:t> </a:t>
            </a:r>
            <a:r>
              <a:rPr lang="ko-KR" altLang="en-US" dirty="0" smtClean="0"/>
              <a:t>말합니다</a:t>
            </a:r>
            <a:r>
              <a:rPr lang="en-US" altLang="ko-KR" dirty="0" smtClean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0E120B-F7C7-4DA4-A349-CBE83615A944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85915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텍스트편집기를 통해 입력된 태그가</a:t>
            </a:r>
          </a:p>
          <a:p>
            <a:r>
              <a:rPr lang="ko-KR" altLang="en-US" dirty="0" smtClean="0"/>
              <a:t>브라우저를 통해 태그를 해석해서 화면에 나타내어 주는 것입니다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paragraph </a:t>
            </a:r>
            <a:r>
              <a:rPr lang="ko-KR" altLang="en-US" dirty="0" smtClean="0"/>
              <a:t>문단</a:t>
            </a:r>
            <a:r>
              <a:rPr lang="en-US" altLang="ko-KR" dirty="0" smtClean="0"/>
              <a:t>(</a:t>
            </a:r>
            <a:r>
              <a:rPr lang="ko-KR" altLang="en-US" dirty="0" smtClean="0"/>
              <a:t>글의 한 토막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0E120B-F7C7-4DA4-A349-CBE83615A944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90582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웹문서</a:t>
            </a:r>
            <a:r>
              <a:rPr lang="ko-KR" altLang="en-US" baseline="0" dirty="0" smtClean="0"/>
              <a:t> 작성프로그램과 확인하는 프로그램이 다릅니다</a:t>
            </a:r>
            <a:r>
              <a:rPr lang="en-US" altLang="ko-KR" baseline="0" dirty="0" smtClean="0"/>
              <a:t>.</a:t>
            </a:r>
            <a:endParaRPr lang="en-US" altLang="ko-KR" dirty="0" smtClean="0"/>
          </a:p>
          <a:p>
            <a:r>
              <a:rPr lang="ko-KR" altLang="en-US" dirty="0" smtClean="0"/>
              <a:t>웹 기반 코드 편집기</a:t>
            </a:r>
            <a:r>
              <a:rPr lang="en-US" altLang="ko-KR" dirty="0" smtClean="0"/>
              <a:t>(</a:t>
            </a:r>
            <a:r>
              <a:rPr lang="ko-KR" altLang="en-US" dirty="0" smtClean="0"/>
              <a:t>별도의 </a:t>
            </a:r>
            <a:r>
              <a:rPr lang="ko-KR" altLang="en-US" dirty="0" err="1" smtClean="0"/>
              <a:t>설치없이</a:t>
            </a:r>
            <a:r>
              <a:rPr lang="en-US" altLang="ko-KR" dirty="0" smtClean="0"/>
              <a:t>)</a:t>
            </a:r>
          </a:p>
          <a:p>
            <a:r>
              <a:rPr lang="ko-KR" altLang="en-US" dirty="0" smtClean="0"/>
              <a:t>웹사이트를 만드는 데 가장 기본이 되는 </a:t>
            </a:r>
            <a:r>
              <a:rPr lang="en-US" altLang="ko-KR" dirty="0" smtClean="0"/>
              <a:t>html</a:t>
            </a:r>
            <a:r>
              <a:rPr lang="ko-KR" altLang="en-US" dirty="0" smtClean="0"/>
              <a:t>은 무엇으로 작성할까요</a:t>
            </a:r>
            <a:r>
              <a:rPr lang="en-US" altLang="ko-KR" dirty="0" smtClean="0"/>
              <a:t>?</a:t>
            </a:r>
          </a:p>
          <a:p>
            <a:r>
              <a:rPr lang="ko-KR" altLang="en-US" dirty="0" smtClean="0"/>
              <a:t>빠르고 쉽게 </a:t>
            </a:r>
            <a:r>
              <a:rPr lang="en-US" altLang="ko-KR" dirty="0" smtClean="0"/>
              <a:t>html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파일을 만들 수 있는데 메모장이나 한글 등의 워드프로세서로 작성할 수도 있습니다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예전에 사용하던 툴인 </a:t>
            </a:r>
            <a:r>
              <a:rPr lang="ko-KR" altLang="en-US" baseline="0" dirty="0" err="1" smtClean="0"/>
              <a:t>드림위버</a:t>
            </a:r>
            <a:r>
              <a:rPr lang="en-US" altLang="ko-KR" baseline="0" dirty="0" smtClean="0"/>
              <a:t>, </a:t>
            </a:r>
            <a:r>
              <a:rPr lang="ko-KR" altLang="en-US" baseline="0" dirty="0" err="1" smtClean="0"/>
              <a:t>나모웹에디터</a:t>
            </a:r>
            <a:r>
              <a:rPr lang="ko-KR" altLang="en-US" baseline="0" dirty="0" smtClean="0"/>
              <a:t> 같은 것도 있고</a:t>
            </a:r>
            <a:endParaRPr lang="en-US" altLang="ko-KR" baseline="0" dirty="0" smtClean="0"/>
          </a:p>
          <a:p>
            <a:r>
              <a:rPr lang="ko-KR" altLang="en-US" baseline="0" dirty="0" smtClean="0"/>
              <a:t>요즘은 프로그램 설치 없이 직접 온라인에서 작성하면서 바로 확인할 수 있는 툴도 있습니다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개발자들이 주로 사용하는 </a:t>
            </a:r>
            <a:r>
              <a:rPr lang="ko-KR" altLang="en-US" baseline="0" dirty="0" err="1" smtClean="0"/>
              <a:t>이클립스</a:t>
            </a:r>
            <a:r>
              <a:rPr lang="en-US" altLang="ko-KR" baseline="0" dirty="0" smtClean="0"/>
              <a:t>, </a:t>
            </a:r>
            <a:r>
              <a:rPr lang="ko-KR" altLang="en-US" baseline="0" dirty="0" err="1" smtClean="0"/>
              <a:t>비주얼스튜디오코드</a:t>
            </a:r>
            <a:r>
              <a:rPr lang="ko-KR" altLang="en-US" baseline="0" dirty="0" smtClean="0"/>
              <a:t> 등이 있습니다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작성한 </a:t>
            </a:r>
            <a:r>
              <a:rPr lang="en-US" altLang="ko-KR" baseline="0" dirty="0" smtClean="0"/>
              <a:t>html</a:t>
            </a:r>
            <a:r>
              <a:rPr lang="ko-KR" altLang="en-US" baseline="0" dirty="0" smtClean="0"/>
              <a:t>문서를 실행하는 제조사별 다양한 </a:t>
            </a:r>
            <a:r>
              <a:rPr lang="ko-KR" altLang="en-US" baseline="0" dirty="0" err="1" smtClean="0"/>
              <a:t>웹브라우저가</a:t>
            </a:r>
            <a:r>
              <a:rPr lang="ko-KR" altLang="en-US" baseline="0" dirty="0" smtClean="0"/>
              <a:t> 있는데 우리는 크롬을 사용할 것입니다</a:t>
            </a:r>
            <a:r>
              <a:rPr lang="en-US" altLang="ko-KR" baseline="0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0E120B-F7C7-4DA4-A349-CBE83615A944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75222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화면 왼쪽 하단의 </a:t>
            </a:r>
            <a:r>
              <a:rPr lang="en-US" altLang="ko-KR" dirty="0" smtClean="0"/>
              <a:t>‘</a:t>
            </a:r>
            <a:r>
              <a:rPr lang="ko-KR" altLang="en-US" dirty="0" smtClean="0"/>
              <a:t>윈도우</a:t>
            </a:r>
            <a:r>
              <a:rPr lang="en-US" altLang="ko-KR" dirty="0" smtClean="0"/>
              <a:t>’ </a:t>
            </a:r>
            <a:r>
              <a:rPr lang="ko-KR" altLang="en-US" dirty="0" smtClean="0"/>
              <a:t>버튼을 눌러서 </a:t>
            </a:r>
            <a:r>
              <a:rPr lang="en-US" altLang="ko-KR" dirty="0" smtClean="0"/>
              <a:t>“</a:t>
            </a:r>
            <a:r>
              <a:rPr lang="ko-KR" altLang="en-US" dirty="0" smtClean="0"/>
              <a:t>메모장</a:t>
            </a:r>
            <a:r>
              <a:rPr lang="en-US" altLang="ko-KR" dirty="0" smtClean="0"/>
              <a:t>” </a:t>
            </a:r>
            <a:r>
              <a:rPr lang="ko-KR" altLang="en-US" dirty="0" smtClean="0"/>
              <a:t>또는 영어로 </a:t>
            </a:r>
            <a:r>
              <a:rPr lang="en-US" altLang="ko-KR" dirty="0" smtClean="0"/>
              <a:t>“memo”</a:t>
            </a:r>
            <a:r>
              <a:rPr lang="ko-KR" altLang="en-US" dirty="0" smtClean="0"/>
              <a:t>를 검색해서 </a:t>
            </a:r>
            <a:endParaRPr lang="en-US" altLang="ko-KR" dirty="0" smtClean="0"/>
          </a:p>
          <a:p>
            <a:r>
              <a:rPr lang="ko-KR" altLang="en-US" dirty="0" smtClean="0"/>
              <a:t>메모장을 띄워볼게요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0E120B-F7C7-4DA4-A349-CBE83615A944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22212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visual studio code </a:t>
            </a:r>
            <a:r>
              <a:rPr lang="ko-KR" altLang="en-US" dirty="0" smtClean="0"/>
              <a:t>편집기를 사용하기에 앞서</a:t>
            </a:r>
            <a:endParaRPr lang="en-US" altLang="ko-KR" dirty="0" smtClean="0"/>
          </a:p>
          <a:p>
            <a:r>
              <a:rPr lang="ko-KR" altLang="en-US" dirty="0" smtClean="0"/>
              <a:t>메모장을 이용해서 </a:t>
            </a:r>
            <a:r>
              <a:rPr lang="ko-KR" altLang="en-US" baseline="0" dirty="0" smtClean="0"/>
              <a:t>간단한 </a:t>
            </a:r>
            <a:r>
              <a:rPr lang="en-US" altLang="ko-KR" baseline="0" dirty="0" smtClean="0"/>
              <a:t>html</a:t>
            </a:r>
            <a:r>
              <a:rPr lang="ko-KR" altLang="en-US" baseline="0" dirty="0" smtClean="0"/>
              <a:t>을 작성해 보겠습니다</a:t>
            </a:r>
            <a:r>
              <a:rPr lang="en-US" altLang="ko-KR" baseline="0" dirty="0" smtClean="0"/>
              <a:t>.</a:t>
            </a:r>
            <a:endParaRPr lang="en-US" altLang="ko-KR" dirty="0" smtClean="0"/>
          </a:p>
          <a:p>
            <a:r>
              <a:rPr lang="ko-KR" altLang="en-US" dirty="0" smtClean="0"/>
              <a:t> 충분히 </a:t>
            </a:r>
            <a:r>
              <a:rPr lang="en-US" altLang="ko-KR" dirty="0" smtClean="0"/>
              <a:t>html</a:t>
            </a:r>
            <a:r>
              <a:rPr lang="ko-KR" altLang="en-US" dirty="0" smtClean="0"/>
              <a:t>을 작성할 수 있는 것을 경험해보고 편집기 사용의 편리한 점도 느끼게 될 것입니다</a:t>
            </a:r>
            <a:r>
              <a:rPr lang="en-US" altLang="ko-KR" dirty="0" smtClean="0"/>
              <a:t>. </a:t>
            </a:r>
          </a:p>
          <a:p>
            <a:endParaRPr lang="en-US" altLang="ko-KR" dirty="0" smtClean="0"/>
          </a:p>
          <a:p>
            <a:r>
              <a:rPr lang="en-US" altLang="ko-KR" dirty="0" err="1" smtClean="0"/>
              <a:t>br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엔터키</a:t>
            </a:r>
            <a:r>
              <a:rPr lang="ko-KR" altLang="en-US" dirty="0" smtClean="0"/>
              <a:t> 역할인 </a:t>
            </a:r>
            <a:r>
              <a:rPr lang="ko-KR" altLang="en-US" baseline="0" dirty="0" err="1" smtClean="0"/>
              <a:t>줄바꿈을</a:t>
            </a:r>
            <a:r>
              <a:rPr lang="ko-KR" altLang="en-US" baseline="0" dirty="0" smtClean="0"/>
              <a:t> 해주는데요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문장이 길어지면 불편하죠</a:t>
            </a:r>
            <a:r>
              <a:rPr lang="en-US" altLang="ko-KR" baseline="0" dirty="0" smtClean="0"/>
              <a:t>.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0E120B-F7C7-4DA4-A349-CBE83615A944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79112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UTF-8</a:t>
            </a:r>
            <a:r>
              <a:rPr lang="ko-KR" altLang="en-US" dirty="0" smtClean="0"/>
              <a:t>이랑 </a:t>
            </a:r>
            <a:r>
              <a:rPr lang="ko-KR" altLang="en-US" dirty="0" err="1" smtClean="0"/>
              <a:t>확장자</a:t>
            </a:r>
            <a:r>
              <a:rPr lang="en-US" altLang="ko-KR" dirty="0" smtClean="0"/>
              <a:t>html </a:t>
            </a:r>
            <a:r>
              <a:rPr lang="ko-KR" altLang="en-US" dirty="0" smtClean="0"/>
              <a:t>확인해보고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바탕화면 브라우저에서 열어보기</a:t>
            </a:r>
            <a:r>
              <a:rPr lang="en-US" altLang="ko-KR" dirty="0" smtClean="0"/>
              <a:t>. </a:t>
            </a:r>
            <a:r>
              <a:rPr lang="ko-KR" altLang="en-US" dirty="0" smtClean="0"/>
              <a:t>실습</a:t>
            </a:r>
            <a:r>
              <a:rPr lang="en-US" altLang="ko-KR" dirty="0" smtClean="0"/>
              <a:t>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0E120B-F7C7-4DA4-A349-CBE83615A944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76540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이런 내용들을 작성할 때에 편집기를 이용하면</a:t>
            </a:r>
            <a:endParaRPr lang="en-US" altLang="ko-KR" dirty="0" smtClean="0"/>
          </a:p>
          <a:p>
            <a:r>
              <a:rPr lang="ko-KR" altLang="en-US" dirty="0" smtClean="0"/>
              <a:t>태그 색상이 다르게 표시되고</a:t>
            </a:r>
            <a:endParaRPr lang="en-US" altLang="ko-KR" dirty="0" smtClean="0"/>
          </a:p>
          <a:p>
            <a:r>
              <a:rPr lang="ko-KR" altLang="en-US" dirty="0" smtClean="0"/>
              <a:t>들여쓰기가 되어 편하게 구분할 수 있습니다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그럼 설치해 보고 입력해 보겠습니다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왼쪽에 브라우저 화면</a:t>
            </a:r>
            <a:r>
              <a:rPr lang="en-US" altLang="ko-KR" dirty="0" smtClean="0"/>
              <a:t>/ </a:t>
            </a:r>
            <a:r>
              <a:rPr lang="ko-KR" altLang="en-US" dirty="0" smtClean="0"/>
              <a:t>오른쪽 </a:t>
            </a:r>
            <a:r>
              <a:rPr lang="en-US" altLang="ko-KR" dirty="0" smtClean="0"/>
              <a:t>html</a:t>
            </a:r>
            <a:r>
              <a:rPr lang="ko-KR" altLang="en-US" dirty="0" smtClean="0"/>
              <a:t>파일 열어두기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0E120B-F7C7-4DA4-A349-CBE83615A944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076552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글자체를 바꾸고 싶은 경우</a:t>
            </a:r>
            <a:r>
              <a:rPr lang="en-US" altLang="ko-KR" dirty="0" smtClean="0"/>
              <a:t>,</a:t>
            </a:r>
          </a:p>
          <a:p>
            <a:r>
              <a:rPr lang="en-US" altLang="ko-KR" dirty="0" smtClean="0"/>
              <a:t>github.com/</a:t>
            </a:r>
            <a:r>
              <a:rPr lang="en-US" altLang="ko-KR" dirty="0" err="1" smtClean="0"/>
              <a:t>naver</a:t>
            </a:r>
            <a:r>
              <a:rPr lang="en-US" altLang="ko-KR" dirty="0" smtClean="0"/>
              <a:t>/d2codingfont </a:t>
            </a:r>
            <a:r>
              <a:rPr lang="ko-KR" altLang="en-US" dirty="0" smtClean="0"/>
              <a:t>다운로드항목 최신버전 </a:t>
            </a:r>
            <a:r>
              <a:rPr lang="en-US" altLang="ko-KR" dirty="0" smtClean="0"/>
              <a:t>zip</a:t>
            </a:r>
            <a:r>
              <a:rPr lang="ko-KR" altLang="en-US" dirty="0" smtClean="0"/>
              <a:t>파일 </a:t>
            </a:r>
            <a:r>
              <a:rPr lang="en-US" altLang="ko-KR" dirty="0" smtClean="0"/>
              <a:t>/ </a:t>
            </a:r>
            <a:r>
              <a:rPr lang="ko-KR" altLang="en-US" dirty="0" smtClean="0"/>
              <a:t>해당파일 오른쪽 마우스 설치 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색상 테마를 변경할 수 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이후 바탕화면에 새로운 폴더를 만들어서 진행</a:t>
            </a:r>
            <a:r>
              <a:rPr lang="en-US" altLang="ko-KR" dirty="0" smtClean="0"/>
              <a:t>..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0E120B-F7C7-4DA4-A349-CBE83615A944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67816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mtClean="0"/>
              <a:t>만드는 </a:t>
            </a:r>
            <a:r>
              <a:rPr lang="ko-KR" altLang="en-US" dirty="0" smtClean="0"/>
              <a:t>시간은 </a:t>
            </a:r>
            <a:r>
              <a:rPr lang="ko-KR" altLang="en-US" dirty="0" err="1" smtClean="0"/>
              <a:t>수업중에</a:t>
            </a:r>
            <a:r>
              <a:rPr lang="ko-KR" altLang="en-US" dirty="0" smtClean="0"/>
              <a:t> 드리고 </a:t>
            </a:r>
            <a:endParaRPr lang="en-US" altLang="ko-KR" dirty="0" smtClean="0"/>
          </a:p>
          <a:p>
            <a:r>
              <a:rPr lang="ko-KR" altLang="en-US" dirty="0" smtClean="0"/>
              <a:t>오전 새로운 것 나가는 위주</a:t>
            </a:r>
            <a:r>
              <a:rPr lang="en-US" altLang="ko-KR" dirty="0" smtClean="0"/>
              <a:t>. </a:t>
            </a:r>
            <a:r>
              <a:rPr lang="ko-KR" altLang="en-US" dirty="0" smtClean="0"/>
              <a:t>오후 실습 위주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매 수업시간에 새로운 것 나가고 반복</a:t>
            </a:r>
            <a:r>
              <a:rPr lang="en-US" altLang="ko-KR" dirty="0" smtClean="0"/>
              <a:t>. </a:t>
            </a:r>
            <a:r>
              <a:rPr lang="ko-KR" altLang="en-US" dirty="0" smtClean="0"/>
              <a:t>실습위주</a:t>
            </a:r>
            <a:r>
              <a:rPr lang="en-US" altLang="ko-KR" dirty="0" smtClean="0"/>
              <a:t>. </a:t>
            </a:r>
            <a:r>
              <a:rPr lang="ko-KR" altLang="en-US" dirty="0" smtClean="0"/>
              <a:t>교재 중간중간 보기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무언가 </a:t>
            </a:r>
            <a:r>
              <a:rPr lang="en-US" altLang="ko-KR" dirty="0" err="1" smtClean="0"/>
              <a:t>deadlin</a:t>
            </a:r>
            <a:r>
              <a:rPr lang="ko-KR" altLang="en-US" dirty="0" smtClean="0"/>
              <a:t>가지고 만들어 보는 것 </a:t>
            </a:r>
            <a:r>
              <a:rPr lang="ko-KR" altLang="en-US" smtClean="0"/>
              <a:t>중요</a:t>
            </a:r>
            <a:r>
              <a:rPr lang="en-US" altLang="ko-KR" smtClean="0"/>
              <a:t>.</a:t>
            </a:r>
          </a:p>
          <a:p>
            <a:r>
              <a:rPr lang="en-US" altLang="ko-KR" smtClean="0"/>
              <a:t>https://drive.google.com/file/d/1lwEULBs7wZRYy7Pr5tmbH4dZewlWiR3X/view?pli=1 </a:t>
            </a:r>
            <a:r>
              <a:rPr lang="ko-KR" altLang="en-US" smtClean="0"/>
              <a:t>웹사이트 따라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0E120B-F7C7-4DA4-A349-CBE83615A944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061834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9:30</a:t>
            </a:r>
            <a:r>
              <a:rPr lang="ko-KR" altLang="en-US" dirty="0" smtClean="0"/>
              <a:t>에 시작 </a:t>
            </a:r>
            <a:r>
              <a:rPr lang="en-US" altLang="ko-KR" dirty="0" smtClean="0"/>
              <a:t>10:20</a:t>
            </a:r>
            <a:r>
              <a:rPr lang="ko-KR" altLang="en-US" dirty="0" smtClean="0"/>
              <a:t>에 쉬는 시간 </a:t>
            </a:r>
            <a:r>
              <a:rPr lang="en-US" altLang="ko-KR" dirty="0" smtClean="0"/>
              <a:t>(10</a:t>
            </a:r>
            <a:r>
              <a:rPr lang="ko-KR" altLang="en-US" dirty="0" smtClean="0"/>
              <a:t>분간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10:30</a:t>
            </a:r>
            <a:r>
              <a:rPr lang="en-US" altLang="ko-KR" baseline="0" dirty="0" smtClean="0"/>
              <a:t> ~ 11:20</a:t>
            </a:r>
          </a:p>
          <a:p>
            <a:r>
              <a:rPr lang="en-US" altLang="ko-KR" baseline="0" dirty="0" smtClean="0"/>
              <a:t>11:30 ~ 12:20 </a:t>
            </a:r>
            <a:r>
              <a:rPr lang="ko-KR" altLang="en-US" baseline="0" dirty="0" smtClean="0"/>
              <a:t>점심시간</a:t>
            </a:r>
            <a:endParaRPr lang="en-US" altLang="ko-KR" baseline="0" dirty="0" smtClean="0"/>
          </a:p>
          <a:p>
            <a:r>
              <a:rPr lang="en-US" altLang="ko-KR" baseline="0" dirty="0" smtClean="0"/>
              <a:t>13:30 ~ 14:20</a:t>
            </a:r>
          </a:p>
          <a:p>
            <a:r>
              <a:rPr lang="en-US" altLang="ko-KR" baseline="0" dirty="0" smtClean="0"/>
              <a:t>15:30 ~ 16:20</a:t>
            </a:r>
          </a:p>
          <a:p>
            <a:r>
              <a:rPr lang="en-US" altLang="ko-KR" baseline="0" dirty="0" smtClean="0"/>
              <a:t>16:30 ~ 17:20</a:t>
            </a:r>
          </a:p>
          <a:p>
            <a:r>
              <a:rPr lang="en-US" altLang="ko-KR" baseline="0" dirty="0" smtClean="0"/>
              <a:t>17:30 ~ 18:20 </a:t>
            </a:r>
            <a:r>
              <a:rPr lang="ko-KR" altLang="en-US" baseline="0" dirty="0" smtClean="0"/>
              <a:t>끝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0E120B-F7C7-4DA4-A349-CBE83615A944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38913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대</a:t>
            </a:r>
            <a:r>
              <a:rPr lang="en-US" altLang="ko-KR" dirty="0" smtClean="0"/>
              <a:t>,</a:t>
            </a:r>
            <a:r>
              <a:rPr lang="ko-KR" altLang="en-US" dirty="0" smtClean="0"/>
              <a:t>소문자를 구분하지는 않지만 소문자를 권고합니다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pPr defTabSz="937443"/>
            <a:r>
              <a:rPr lang="en-US" altLang="ko-KR" spc="-154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Ctrl+Y</a:t>
            </a:r>
            <a:r>
              <a:rPr lang="en-US" altLang="ko-KR" spc="-154" dirty="0">
                <a:latin typeface="나눔고딕" panose="020D0604000000000000" pitchFamily="50" charset="-127"/>
                <a:ea typeface="나눔고딕" panose="020D0604000000000000" pitchFamily="50" charset="-127"/>
              </a:rPr>
              <a:t> : </a:t>
            </a:r>
            <a:r>
              <a:rPr lang="ko-KR" altLang="en-US" spc="-154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실행</a:t>
            </a:r>
            <a:endParaRPr lang="en-US" altLang="ko-KR" spc="-154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defTabSz="937443"/>
            <a:r>
              <a:rPr lang="en-US" altLang="ko-KR" spc="-154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Ctrl+Shift+f</a:t>
            </a:r>
            <a:r>
              <a:rPr lang="en-US" altLang="ko-KR" spc="-154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pc="-154" dirty="0">
                <a:latin typeface="나눔고딕" panose="020D0604000000000000" pitchFamily="50" charset="-127"/>
                <a:ea typeface="나눔고딕" panose="020D0604000000000000" pitchFamily="50" charset="-127"/>
              </a:rPr>
              <a:t>들여쓰기</a:t>
            </a:r>
            <a:endParaRPr lang="en-US" altLang="ko-KR" spc="-154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0E120B-F7C7-4DA4-A349-CBE83615A944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716947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이미지를 비롯해 </a:t>
            </a:r>
            <a:r>
              <a:rPr lang="ko-KR" altLang="en-US" dirty="0" err="1" smtClean="0"/>
              <a:t>음원이나</a:t>
            </a:r>
            <a:r>
              <a:rPr lang="ko-KR" altLang="en-US" dirty="0" smtClean="0"/>
              <a:t> 비디오 파일 등을</a:t>
            </a:r>
            <a:endParaRPr lang="en-US" altLang="ko-KR" dirty="0" smtClean="0"/>
          </a:p>
          <a:p>
            <a:r>
              <a:rPr lang="ko-KR" altLang="en-US" dirty="0" err="1" smtClean="0"/>
              <a:t>웹페이지에</a:t>
            </a:r>
            <a:r>
              <a:rPr lang="ko-KR" altLang="en-US" dirty="0" smtClean="0"/>
              <a:t> 넣을 때에 파일의 저장 위치가 중요합니다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헷갈리지 않도록 앞으로 폴더 안에 이미지 폴더를 만들고</a:t>
            </a:r>
            <a:r>
              <a:rPr lang="en-US" altLang="ko-KR" dirty="0" smtClean="0"/>
              <a:t>,</a:t>
            </a:r>
          </a:p>
          <a:p>
            <a:r>
              <a:rPr lang="ko-KR" altLang="en-US" dirty="0" smtClean="0"/>
              <a:t>같은 폴더에 </a:t>
            </a:r>
            <a:r>
              <a:rPr lang="en-US" altLang="ko-KR" dirty="0" smtClean="0"/>
              <a:t>html</a:t>
            </a:r>
            <a:r>
              <a:rPr lang="ko-KR" altLang="en-US" dirty="0" smtClean="0"/>
              <a:t>파일을 만들겠습니다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endParaRPr lang="en-US" altLang="ko-KR" dirty="0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test </a:t>
            </a:r>
            <a:r>
              <a:rPr lang="ko-KR" altLang="en-US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폴더 안에 </a:t>
            </a:r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images</a:t>
            </a:r>
            <a:r>
              <a:rPr lang="ko-KR" altLang="en-US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와 </a:t>
            </a:r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index.html</a:t>
            </a:r>
            <a:r>
              <a:rPr lang="ko-KR" altLang="en-US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이</a:t>
            </a:r>
            <a:endParaRPr lang="en-US" altLang="ko-KR" dirty="0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ko-KR" altLang="en-US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같이 있는 경우</a:t>
            </a:r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endParaRPr lang="ko-KR" altLang="en-US" dirty="0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0E120B-F7C7-4DA4-A349-CBE83615A944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986319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0E120B-F7C7-4DA4-A349-CBE83615A944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521614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37443"/>
            <a:r>
              <a:rPr lang="en-US" altLang="ko-KR" b="1" dirty="0">
                <a:solidFill>
                  <a:srgbClr val="0000FF"/>
                </a:solidFill>
              </a:rPr>
              <a:t>Jpg</a:t>
            </a:r>
            <a:r>
              <a:rPr lang="en-US" altLang="ko-KR" dirty="0"/>
              <a:t>/Jpeg</a:t>
            </a:r>
            <a:r>
              <a:rPr lang="ko-KR" altLang="en-US" dirty="0"/>
              <a:t>일반적으로 많이 사용 </a:t>
            </a:r>
            <a:r>
              <a:rPr lang="en-US" altLang="ko-KR" dirty="0"/>
              <a:t>: </a:t>
            </a:r>
            <a:r>
              <a:rPr lang="ko-KR" altLang="en-US" dirty="0"/>
              <a:t>여러 번 편집 저장할수록 화질이 나빠짐</a:t>
            </a:r>
            <a:endParaRPr lang="en-US" altLang="ko-KR" dirty="0"/>
          </a:p>
          <a:p>
            <a:pPr defTabSz="937443"/>
            <a:r>
              <a:rPr lang="en-US" altLang="ko-KR" b="1" dirty="0" err="1">
                <a:solidFill>
                  <a:srgbClr val="0000FF"/>
                </a:solidFill>
              </a:rPr>
              <a:t>png</a:t>
            </a:r>
            <a:r>
              <a:rPr lang="en-US" altLang="ko-KR" dirty="0"/>
              <a:t> </a:t>
            </a:r>
            <a:r>
              <a:rPr lang="ko-KR" altLang="en-US" dirty="0"/>
              <a:t>배경이 투명한 파일</a:t>
            </a:r>
            <a:r>
              <a:rPr lang="en-US" altLang="ko-KR" dirty="0"/>
              <a:t> (</a:t>
            </a:r>
            <a:r>
              <a:rPr lang="ko-KR" altLang="en-US" dirty="0"/>
              <a:t>웹에서 사용하기 위한 </a:t>
            </a:r>
            <a:r>
              <a:rPr lang="ko-KR" altLang="en-US" dirty="0" err="1"/>
              <a:t>확장자</a:t>
            </a:r>
            <a:r>
              <a:rPr lang="en-US" altLang="ko-KR" dirty="0"/>
              <a:t>)</a:t>
            </a:r>
          </a:p>
          <a:p>
            <a:pPr defTabSz="937443"/>
            <a:r>
              <a:rPr lang="en-US" altLang="ko-KR" b="1" dirty="0">
                <a:solidFill>
                  <a:srgbClr val="0000FF"/>
                </a:solidFill>
              </a:rPr>
              <a:t>gif</a:t>
            </a:r>
            <a:r>
              <a:rPr lang="ko-KR" altLang="en-US" dirty="0"/>
              <a:t>움직이는 이미지</a:t>
            </a:r>
            <a:r>
              <a:rPr lang="en-US" altLang="ko-KR" dirty="0"/>
              <a:t> </a:t>
            </a:r>
            <a:r>
              <a:rPr lang="ko-KR" altLang="en-US" dirty="0"/>
              <a:t>등 </a:t>
            </a:r>
            <a:endParaRPr lang="en-US" altLang="ko-KR" dirty="0"/>
          </a:p>
          <a:p>
            <a:pPr defTabSz="937443"/>
            <a:endParaRPr lang="en-US" altLang="ko-KR" dirty="0"/>
          </a:p>
          <a:p>
            <a:pPr defTabSz="937443"/>
            <a:r>
              <a:rPr lang="ko-KR" altLang="en-US" dirty="0"/>
              <a:t>특성이 다릅니다</a:t>
            </a:r>
            <a:r>
              <a:rPr lang="en-US" altLang="ko-KR" dirty="0" smtClean="0"/>
              <a:t>.  CSS</a:t>
            </a:r>
            <a:r>
              <a:rPr lang="ko-KR" altLang="en-US" dirty="0" smtClean="0"/>
              <a:t>정석 </a:t>
            </a:r>
            <a:r>
              <a:rPr lang="en-US" altLang="ko-KR" dirty="0" smtClean="0"/>
              <a:t>94</a:t>
            </a:r>
            <a:r>
              <a:rPr lang="ko-KR" altLang="en-US" dirty="0" smtClean="0"/>
              <a:t>쪽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0E120B-F7C7-4DA4-A349-CBE83615A944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085472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ko-KR" altLang="en-US" dirty="0"/>
              <a:t>바탕화면에 </a:t>
            </a:r>
            <a:r>
              <a:rPr lang="en-US" altLang="ko-KR" dirty="0"/>
              <a:t>test</a:t>
            </a:r>
            <a:r>
              <a:rPr lang="ko-KR" altLang="en-US" dirty="0"/>
              <a:t>폴더를 만들고 </a:t>
            </a:r>
            <a:r>
              <a:rPr lang="ko-KR" altLang="en-US" b="1" u="sng" dirty="0">
                <a:solidFill>
                  <a:srgbClr val="6699FF"/>
                </a:solidFill>
              </a:rPr>
              <a:t>해당 폴더 안에 </a:t>
            </a:r>
            <a:r>
              <a:rPr lang="en-US" altLang="ko-KR" b="1" u="sng" dirty="0">
                <a:solidFill>
                  <a:srgbClr val="0070C0"/>
                </a:solidFill>
              </a:rPr>
              <a:t>images</a:t>
            </a:r>
            <a:r>
              <a:rPr lang="ko-KR" altLang="en-US" b="1" u="sng" dirty="0">
                <a:solidFill>
                  <a:srgbClr val="6699FF"/>
                </a:solidFill>
              </a:rPr>
              <a:t>폴더를 </a:t>
            </a:r>
            <a:r>
              <a:rPr lang="ko-KR" altLang="en-US" dirty="0"/>
              <a:t>만들어서 이미지를 다운받아 저장</a:t>
            </a:r>
            <a:r>
              <a:rPr lang="en-US" altLang="ko-KR" dirty="0"/>
              <a:t>.</a:t>
            </a:r>
          </a:p>
          <a:p>
            <a:pPr algn="l"/>
            <a:r>
              <a:rPr lang="en-US" altLang="ko-KR" dirty="0"/>
              <a:t>(</a:t>
            </a:r>
            <a:r>
              <a:rPr lang="ko-KR" altLang="en-US" dirty="0"/>
              <a:t>파일 위치</a:t>
            </a:r>
            <a:r>
              <a:rPr lang="en-US" altLang="ko-KR" dirty="0"/>
              <a:t>(</a:t>
            </a:r>
            <a:r>
              <a:rPr lang="ko-KR" altLang="en-US" dirty="0"/>
              <a:t>경로</a:t>
            </a:r>
            <a:r>
              <a:rPr lang="en-US" altLang="ko-KR" dirty="0"/>
              <a:t>)</a:t>
            </a:r>
            <a:r>
              <a:rPr lang="ko-KR" altLang="en-US" dirty="0"/>
              <a:t>가 중요</a:t>
            </a:r>
            <a:r>
              <a:rPr lang="en-US" altLang="ko-KR" dirty="0"/>
              <a:t>. </a:t>
            </a:r>
            <a:r>
              <a:rPr lang="ko-KR" altLang="en-US" dirty="0"/>
              <a:t>상대경로</a:t>
            </a:r>
            <a:r>
              <a:rPr lang="en-US" altLang="ko-KR" dirty="0"/>
              <a:t>/</a:t>
            </a:r>
            <a:r>
              <a:rPr lang="ko-KR" altLang="en-US" dirty="0"/>
              <a:t>절대경로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alt</a:t>
            </a:r>
            <a:r>
              <a:rPr lang="ko-KR" altLang="en-US" dirty="0"/>
              <a:t>는 이미지가 나타나지 않았을 때 사진을 설명하는 글을 써서 보이지 않더라도 </a:t>
            </a:r>
            <a:r>
              <a:rPr lang="en-US" altLang="ko-KR" dirty="0"/>
              <a:t>(</a:t>
            </a:r>
            <a:r>
              <a:rPr lang="ko-KR" altLang="en-US" dirty="0" err="1"/>
              <a:t>설명글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어떤 사진이 있는지 나타내 줍니다</a:t>
            </a:r>
            <a:r>
              <a:rPr lang="en-US" altLang="ko-KR" dirty="0"/>
              <a:t>. [</a:t>
            </a:r>
            <a:r>
              <a:rPr lang="ko-KR" altLang="en-US" dirty="0"/>
              <a:t>대체용 이미지</a:t>
            </a:r>
            <a:r>
              <a:rPr lang="en-US" altLang="ko-KR" dirty="0"/>
              <a:t>]</a:t>
            </a:r>
          </a:p>
          <a:p>
            <a:pPr algn="l"/>
            <a:r>
              <a:rPr lang="ko-KR" altLang="en-US" dirty="0" smtClean="0"/>
              <a:t>가로</a:t>
            </a:r>
            <a:r>
              <a:rPr lang="en-US" altLang="ko-KR" dirty="0" smtClean="0"/>
              <a:t>width, </a:t>
            </a:r>
            <a:r>
              <a:rPr lang="ko-KR" altLang="en-US" dirty="0"/>
              <a:t>세로</a:t>
            </a:r>
            <a:r>
              <a:rPr lang="en-US" altLang="ko-KR" dirty="0"/>
              <a:t>height </a:t>
            </a:r>
            <a:r>
              <a:rPr lang="ko-KR" altLang="en-US" dirty="0"/>
              <a:t>크기</a:t>
            </a:r>
            <a:r>
              <a:rPr lang="en-US" altLang="ko-KR" dirty="0"/>
              <a:t>(</a:t>
            </a:r>
            <a:r>
              <a:rPr lang="ko-KR" altLang="en-US" dirty="0"/>
              <a:t>픽셀</a:t>
            </a:r>
            <a:r>
              <a:rPr lang="en-US" altLang="ko-KR" dirty="0"/>
              <a:t>,%)</a:t>
            </a:r>
            <a:r>
              <a:rPr lang="ko-KR" altLang="en-US" dirty="0"/>
              <a:t>를 직접 설정할 수 있으며 나중에 배우게 될 </a:t>
            </a:r>
            <a:r>
              <a:rPr lang="en-US" altLang="ko-KR" dirty="0"/>
              <a:t>(104p)</a:t>
            </a:r>
          </a:p>
          <a:p>
            <a:pPr algn="l"/>
            <a:r>
              <a:rPr lang="en-US" altLang="ko-KR" dirty="0" err="1"/>
              <a:t>css</a:t>
            </a:r>
            <a:r>
              <a:rPr lang="ko-KR" altLang="en-US" dirty="0"/>
              <a:t>에서 </a:t>
            </a:r>
            <a:r>
              <a:rPr lang="ko-KR" altLang="en-US" dirty="0" err="1"/>
              <a:t>디테일한</a:t>
            </a:r>
            <a:r>
              <a:rPr lang="ko-KR" altLang="en-US" dirty="0"/>
              <a:t> 설정이 가능합니다</a:t>
            </a:r>
            <a:r>
              <a:rPr lang="en-US" altLang="ko-KR" dirty="0"/>
              <a:t>.</a:t>
            </a:r>
          </a:p>
          <a:p>
            <a:pPr marL="351541" indent="-351541">
              <a:buFont typeface="Arial" panose="020B0604020202020204" pitchFamily="34" charset="0"/>
              <a:buChar char="•"/>
            </a:pPr>
            <a:r>
              <a:rPr lang="ko-KR" altLang="en-US" dirty="0"/>
              <a:t>파일 형식 </a:t>
            </a:r>
            <a:r>
              <a:rPr lang="en-US" altLang="ko-KR" dirty="0"/>
              <a:t>(</a:t>
            </a:r>
            <a:r>
              <a:rPr lang="ko-KR" altLang="en-US" dirty="0" err="1"/>
              <a:t>확장자</a:t>
            </a:r>
            <a:r>
              <a:rPr lang="en-US" altLang="ko-KR" dirty="0"/>
              <a:t>) </a:t>
            </a:r>
            <a:r>
              <a:rPr lang="ko-KR" altLang="en-US" dirty="0"/>
              <a:t>종류 또한 중요한데요</a:t>
            </a:r>
            <a:r>
              <a:rPr lang="en-US" altLang="ko-KR" dirty="0"/>
              <a:t>,</a:t>
            </a:r>
          </a:p>
          <a:p>
            <a:pPr marL="351541" indent="-351541" defTabSz="937443">
              <a:buFont typeface="Arial" panose="020B0604020202020204" pitchFamily="34" charset="0"/>
              <a:buChar char="•"/>
              <a:defRPr/>
            </a:pPr>
            <a:r>
              <a:rPr lang="ko-KR" altLang="en-US" dirty="0" smtClean="0"/>
              <a:t>아이콘천국 </a:t>
            </a:r>
            <a:r>
              <a:rPr lang="en-US" altLang="ko-KR" dirty="0" smtClean="0"/>
              <a:t>/ </a:t>
            </a:r>
            <a:r>
              <a:rPr lang="ko-KR" altLang="en-US" dirty="0" err="1" smtClean="0"/>
              <a:t>캡쳐도구</a:t>
            </a:r>
            <a:r>
              <a:rPr lang="en-US" altLang="ko-KR" dirty="0" smtClean="0"/>
              <a:t>(</a:t>
            </a:r>
            <a:r>
              <a:rPr lang="ko-KR" altLang="en-US" dirty="0" smtClean="0"/>
              <a:t>윈도우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0E120B-F7C7-4DA4-A349-CBE83615A944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019427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1" dirty="0" smtClean="0"/>
              <a:t>	</a:t>
            </a:r>
            <a:r>
              <a:rPr lang="ko-KR" altLang="en-US" b="1" dirty="0" smtClean="0"/>
              <a:t>절대경로</a:t>
            </a:r>
            <a:r>
              <a:rPr lang="en-US" altLang="ko-KR" b="1" dirty="0" smtClean="0"/>
              <a:t>:</a:t>
            </a:r>
            <a:r>
              <a:rPr lang="ko-KR" altLang="en-US" dirty="0" smtClean="0"/>
              <a:t> </a:t>
            </a:r>
            <a:r>
              <a:rPr lang="ko-KR" altLang="en-US" dirty="0" err="1" smtClean="0"/>
              <a:t>웹페이지나</a:t>
            </a:r>
            <a:r>
              <a:rPr lang="ko-KR" altLang="en-US" dirty="0" smtClean="0"/>
              <a:t> 파일이 가지고 있는 </a:t>
            </a:r>
            <a:r>
              <a:rPr lang="ko-KR" altLang="en-US" u="sng" dirty="0" smtClean="0"/>
              <a:t>고유한 경로</a:t>
            </a:r>
            <a:endParaRPr lang="en-US" altLang="ko-KR" u="sng" dirty="0" smtClean="0"/>
          </a:p>
          <a:p>
            <a:pPr defTabSz="937443">
              <a:defRPr/>
            </a:pPr>
            <a:r>
              <a:rPr lang="en-US" altLang="ko-KR" b="1" dirty="0" smtClean="0"/>
              <a:t>	</a:t>
            </a:r>
            <a:r>
              <a:rPr lang="ko-KR" altLang="en-US" b="1" dirty="0" smtClean="0"/>
              <a:t>상대경로</a:t>
            </a:r>
            <a:r>
              <a:rPr lang="en-US" altLang="ko-KR" b="1" dirty="0" smtClean="0"/>
              <a:t>:</a:t>
            </a:r>
            <a:r>
              <a:rPr lang="ko-KR" altLang="en-US" dirty="0" smtClean="0"/>
              <a:t> </a:t>
            </a:r>
            <a:r>
              <a:rPr lang="en-US" altLang="ko-KR" dirty="0" smtClean="0"/>
              <a:t>'</a:t>
            </a:r>
            <a:r>
              <a:rPr lang="ko-KR" altLang="en-US" u="sng" dirty="0" smtClean="0"/>
              <a:t>현재 위치한 곳을 기준</a:t>
            </a:r>
            <a:r>
              <a:rPr lang="en-US" altLang="ko-KR" u="sng" dirty="0" smtClean="0"/>
              <a:t>'</a:t>
            </a:r>
            <a:r>
              <a:rPr lang="ko-KR" altLang="en-US" u="sng" dirty="0" smtClean="0"/>
              <a:t>으로</a:t>
            </a:r>
            <a:r>
              <a:rPr lang="ko-KR" altLang="en-US" dirty="0" smtClean="0"/>
              <a:t> 해서 </a:t>
            </a:r>
            <a:r>
              <a:rPr lang="en-US" altLang="ko-KR" dirty="0" smtClean="0"/>
              <a:t>‘</a:t>
            </a:r>
            <a:r>
              <a:rPr lang="ko-KR" altLang="en-US" dirty="0" smtClean="0"/>
              <a:t>파일의 위치</a:t>
            </a:r>
            <a:r>
              <a:rPr lang="en-US" altLang="ko-KR" dirty="0" smtClean="0"/>
              <a:t>'</a:t>
            </a:r>
            <a:br>
              <a:rPr lang="en-US" altLang="ko-KR" dirty="0" smtClean="0"/>
            </a:br>
            <a:r>
              <a:rPr lang="ko-KR" altLang="en-US" dirty="0" smtClean="0"/>
              <a:t> </a:t>
            </a:r>
            <a:r>
              <a:rPr lang="en-US" altLang="ko-KR" dirty="0" smtClean="0"/>
              <a:t>index.html </a:t>
            </a:r>
            <a:r>
              <a:rPr lang="ko-KR" altLang="en-US" dirty="0" smtClean="0"/>
              <a:t>기준으로 </a:t>
            </a:r>
            <a:r>
              <a:rPr lang="en-US" altLang="ko-KR" dirty="0" smtClean="0"/>
              <a:t>images</a:t>
            </a:r>
            <a:r>
              <a:rPr lang="ko-KR" altLang="en-US" dirty="0" smtClean="0"/>
              <a:t>폴더 안에 있는 </a:t>
            </a:r>
            <a:r>
              <a:rPr lang="en-US" altLang="ko-KR" dirty="0" smtClean="0"/>
              <a:t>test.jpg </a:t>
            </a:r>
            <a:r>
              <a:rPr lang="ko-KR" altLang="en-US" dirty="0" smtClean="0"/>
              <a:t>파일로 접근을 하면 이렇게 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0E120B-F7C7-4DA4-A349-CBE83615A944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961596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간단한 문장으로 다양한 텍스트 태그를 이용해 봅시다</a:t>
            </a:r>
            <a:r>
              <a:rPr lang="en-US" altLang="ko-KR" dirty="0" smtClean="0"/>
              <a:t>.</a:t>
            </a:r>
          </a:p>
          <a:p>
            <a:r>
              <a:rPr lang="ko-KR" altLang="en-US" dirty="0" err="1" smtClean="0"/>
              <a:t>구글에서</a:t>
            </a:r>
            <a:r>
              <a:rPr lang="ko-KR" altLang="en-US" dirty="0" smtClean="0"/>
              <a:t> 원하는 단어 </a:t>
            </a:r>
            <a:r>
              <a:rPr lang="en-US" altLang="ko-KR" dirty="0" smtClean="0"/>
              <a:t>“</a:t>
            </a:r>
            <a:r>
              <a:rPr lang="ko-KR" altLang="en-US" dirty="0" smtClean="0"/>
              <a:t>귤</a:t>
            </a:r>
            <a:r>
              <a:rPr lang="en-US" altLang="ko-KR" dirty="0" smtClean="0"/>
              <a:t>” </a:t>
            </a:r>
            <a:r>
              <a:rPr lang="ko-KR" altLang="en-US" dirty="0" smtClean="0"/>
              <a:t>검색해서 복사해옵니다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자유롭게 입력해 봅시다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내용이 들어가고 적용하고 싶은 태그를 앞</a:t>
            </a:r>
            <a:r>
              <a:rPr lang="en-US" altLang="ko-KR" dirty="0" smtClean="0"/>
              <a:t>, </a:t>
            </a:r>
            <a:r>
              <a:rPr lang="ko-KR" altLang="en-US" dirty="0" smtClean="0"/>
              <a:t>뒤로 열기태그와 </a:t>
            </a:r>
            <a:r>
              <a:rPr lang="ko-KR" altLang="en-US" dirty="0" err="1" smtClean="0"/>
              <a:t>닫기태그로</a:t>
            </a:r>
            <a:r>
              <a:rPr lang="ko-KR" altLang="en-US" dirty="0" smtClean="0"/>
              <a:t> 감싸줍니다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err="1" smtClean="0"/>
              <a:t>닫기태그가</a:t>
            </a:r>
            <a:r>
              <a:rPr lang="ko-KR" altLang="en-US" dirty="0" smtClean="0"/>
              <a:t> 없는 태그도 있음을 배웁니다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err="1">
                <a:latin typeface="D2Coding" panose="020B0609020101020101" pitchFamily="49" charset="-127"/>
                <a:ea typeface="D2Coding" panose="020B0609020101020101" pitchFamily="49" charset="-127"/>
              </a:rPr>
              <a:t>blockquote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인용글</a:t>
            </a:r>
            <a:r>
              <a:rPr lang="ko-KR" altLang="en-US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endParaRPr lang="en-US" altLang="ko-KR" dirty="0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pre</a:t>
            </a:r>
            <a:r>
              <a:rPr lang="ko-KR" altLang="en-US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는 </a:t>
            </a:r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preformat</a:t>
            </a:r>
            <a:r>
              <a:rPr lang="ko-KR" altLang="en-US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의 약자 </a:t>
            </a:r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/ mark</a:t>
            </a:r>
            <a:r>
              <a:rPr lang="en-US" altLang="ko-KR" baseline="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baseline="0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형광펜</a:t>
            </a:r>
            <a:r>
              <a:rPr lang="ko-KR" altLang="en-US" baseline="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효과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0E120B-F7C7-4DA4-A349-CBE83615A944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896090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0E120B-F7C7-4DA4-A349-CBE83615A944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342367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mtClean="0"/>
              <a:t>47, 48~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0E120B-F7C7-4DA4-A349-CBE83615A944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82478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mtClean="0"/>
              <a:t>오타 </a:t>
            </a:r>
            <a:r>
              <a:rPr lang="ko-KR" altLang="en-US" dirty="0" smtClean="0"/>
              <a:t>많다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나도 틀릴 수 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먼저 배웠거나 나중에 배우는 차이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모르는 사람 기준으로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매 </a:t>
            </a:r>
            <a:r>
              <a:rPr lang="ko-KR" altLang="en-US" smtClean="0"/>
              <a:t>시간 </a:t>
            </a:r>
            <a:r>
              <a:rPr lang="en-US" altLang="ko-KR" smtClean="0"/>
              <a:t>10</a:t>
            </a:r>
            <a:r>
              <a:rPr lang="ko-KR" altLang="en-US" dirty="0" smtClean="0"/>
              <a:t>분에 수업시작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0E120B-F7C7-4DA4-A349-CBE83615A944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750753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mtClean="0"/>
              <a:t>48</a:t>
            </a:r>
            <a:r>
              <a:rPr lang="ko-KR" altLang="en-US" smtClean="0"/>
              <a:t>쪽</a:t>
            </a:r>
            <a:r>
              <a:rPr lang="en-US" altLang="ko-KR" smtClean="0"/>
              <a:t>. Active-X ,</a:t>
            </a:r>
            <a:r>
              <a:rPr lang="ko-KR" altLang="en-US" smtClean="0"/>
              <a:t>플러그인</a:t>
            </a:r>
            <a:r>
              <a:rPr lang="en-US" altLang="ko-KR" smtClean="0"/>
              <a:t>,</a:t>
            </a:r>
            <a:r>
              <a:rPr lang="ko-KR" altLang="en-US" smtClean="0"/>
              <a:t> 플래시</a:t>
            </a:r>
            <a:r>
              <a:rPr lang="ko-KR" altLang="en-US" baseline="0" smtClean="0"/>
              <a:t> 다양한 비표준 기술이 웹 브라우저에 혼재되어 사용되었었다</a:t>
            </a:r>
            <a:r>
              <a:rPr lang="en-US" altLang="ko-KR" baseline="0" smtClean="0"/>
              <a:t>. </a:t>
            </a:r>
          </a:p>
          <a:p>
            <a:r>
              <a:rPr lang="ko-KR" altLang="en-US" baseline="0" smtClean="0"/>
              <a:t>텍스트</a:t>
            </a:r>
            <a:r>
              <a:rPr lang="en-US" altLang="ko-KR" baseline="0" smtClean="0"/>
              <a:t>, </a:t>
            </a:r>
            <a:r>
              <a:rPr lang="ko-KR" altLang="en-US" baseline="0" smtClean="0"/>
              <a:t>동영상</a:t>
            </a:r>
            <a:r>
              <a:rPr lang="en-US" altLang="ko-KR" baseline="0" smtClean="0"/>
              <a:t>, </a:t>
            </a:r>
            <a:r>
              <a:rPr lang="ko-KR" altLang="en-US" baseline="0" smtClean="0"/>
              <a:t>게임</a:t>
            </a:r>
            <a:r>
              <a:rPr lang="en-US" altLang="ko-KR" baseline="0" smtClean="0"/>
              <a:t>, </a:t>
            </a:r>
            <a:r>
              <a:rPr lang="ko-KR" altLang="en-US" baseline="0" smtClean="0"/>
              <a:t>애니메이션 등</a:t>
            </a:r>
            <a:endParaRPr lang="en-US" altLang="ko-KR" baseline="0" smtClean="0"/>
          </a:p>
          <a:p>
            <a:r>
              <a:rPr lang="ko-KR" altLang="en-US" baseline="0" smtClean="0"/>
              <a:t>버전마다 다른 코드를 작성하는 등 어려움</a:t>
            </a:r>
            <a:r>
              <a:rPr lang="en-US" altLang="ko-KR" baseline="0" smtClean="0"/>
              <a:t>. </a:t>
            </a:r>
            <a:r>
              <a:rPr lang="ko-KR" altLang="en-US" baseline="0" smtClean="0"/>
              <a:t>스마트폰</a:t>
            </a:r>
            <a:r>
              <a:rPr lang="en-US" altLang="ko-KR" baseline="0" smtClean="0"/>
              <a:t>, </a:t>
            </a:r>
            <a:r>
              <a:rPr lang="ko-KR" altLang="en-US" baseline="0" smtClean="0"/>
              <a:t>태블릿</a:t>
            </a:r>
            <a:r>
              <a:rPr lang="en-US" altLang="ko-KR" baseline="0" smtClean="0"/>
              <a:t>, </a:t>
            </a:r>
            <a:r>
              <a:rPr lang="ko-KR" altLang="en-US" baseline="0" smtClean="0"/>
              <a:t>노트북 등 따로 만들어야 했다</a:t>
            </a:r>
            <a:r>
              <a:rPr lang="en-US" altLang="ko-KR" baseline="0" smtClean="0"/>
              <a:t>. </a:t>
            </a:r>
          </a:p>
          <a:p>
            <a:r>
              <a:rPr lang="ko-KR" altLang="en-US" baseline="0" smtClean="0"/>
              <a:t>때문에 프로그램 다운로드나 설치가 필요 없이 모바일</a:t>
            </a:r>
            <a:r>
              <a:rPr lang="en-US" altLang="ko-KR" baseline="0" smtClean="0"/>
              <a:t>, pc </a:t>
            </a:r>
            <a:r>
              <a:rPr lang="ko-KR" altLang="en-US" baseline="0" smtClean="0"/>
              <a:t>어떤 인터넷 장치에서든 사용할 수 있도록 하는 범용 웹 표준을 개발할 필요성이 강력히 대두되었다</a:t>
            </a:r>
            <a:r>
              <a:rPr lang="en-US" altLang="ko-KR" baseline="0" smtClean="0"/>
              <a:t>.</a:t>
            </a:r>
          </a:p>
          <a:p>
            <a:r>
              <a:rPr lang="en-US" altLang="ko-KR" baseline="0" smtClean="0"/>
              <a:t>HTML5</a:t>
            </a:r>
            <a:r>
              <a:rPr lang="ko-KR" altLang="en-US" baseline="0" smtClean="0"/>
              <a:t>의 표준</a:t>
            </a:r>
            <a:r>
              <a:rPr lang="en-US" altLang="ko-KR" baseline="0" smtClean="0"/>
              <a:t> </a:t>
            </a:r>
            <a:r>
              <a:rPr lang="ko-KR" altLang="en-US" baseline="0" smtClean="0"/>
              <a:t>제정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0E120B-F7C7-4DA4-A349-CBE83615A944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838920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웹 사이트의 디자인은 서로</a:t>
            </a:r>
            <a:r>
              <a:rPr lang="ko-KR" altLang="en-US" baseline="0" dirty="0" smtClean="0"/>
              <a:t> 달라도 구조는 비슷합니다</a:t>
            </a:r>
            <a:r>
              <a:rPr lang="en-US" altLang="ko-KR" baseline="0" dirty="0" smtClean="0"/>
              <a:t>. </a:t>
            </a:r>
          </a:p>
          <a:p>
            <a:r>
              <a:rPr lang="ko-KR" altLang="en-US" dirty="0" smtClean="0"/>
              <a:t>의미를 부여한 태그가 만들어져서 훨씬 사용하기 편하게 되었습니다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이전에는 모두 </a:t>
            </a:r>
            <a:r>
              <a:rPr lang="en-US" altLang="ko-KR" dirty="0" smtClean="0"/>
              <a:t>div</a:t>
            </a:r>
            <a:r>
              <a:rPr lang="ko-KR" altLang="en-US" dirty="0" smtClean="0"/>
              <a:t>로 묶어서 구조를 짰는데 </a:t>
            </a:r>
            <a:r>
              <a:rPr lang="en-US" altLang="ko-KR" dirty="0" smtClean="0"/>
              <a:t>(class, id</a:t>
            </a:r>
            <a:r>
              <a:rPr lang="ko-KR" altLang="en-US" dirty="0" smtClean="0"/>
              <a:t>명을 부여함</a:t>
            </a:r>
            <a:r>
              <a:rPr lang="en-US" altLang="ko-KR" dirty="0" smtClean="0"/>
              <a:t>)</a:t>
            </a:r>
          </a:p>
          <a:p>
            <a:r>
              <a:rPr lang="ko-KR" altLang="en-US" dirty="0" smtClean="0"/>
              <a:t>유지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보수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합동작업 하는데 알아보기 편리해졌습니다</a:t>
            </a:r>
            <a:r>
              <a:rPr lang="en-US" altLang="ko-KR" baseline="0" dirty="0" smtClean="0"/>
              <a:t>.</a:t>
            </a:r>
            <a:endParaRPr lang="en-US" altLang="ko-KR" dirty="0" smtClean="0"/>
          </a:p>
          <a:p>
            <a:r>
              <a:rPr lang="ko-KR" altLang="en-US" dirty="0" err="1" smtClean="0"/>
              <a:t>시맨틱</a:t>
            </a:r>
            <a:r>
              <a:rPr lang="ko-KR" altLang="en-US" dirty="0" smtClean="0"/>
              <a:t> 태그를 사용하면 화면 낭독기와 같은 보조기기에서 사이트의 구조를 제대로 이해할 수 있습니다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그러면 더 정확하게 정보를 제공할 수 있습니다</a:t>
            </a:r>
            <a:r>
              <a:rPr lang="en-US" altLang="ko-KR" dirty="0" smtClean="0"/>
              <a:t>. </a:t>
            </a:r>
          </a:p>
          <a:p>
            <a:pPr defTabSz="937443">
              <a:defRPr/>
            </a:pPr>
            <a:r>
              <a:rPr lang="ko-KR" altLang="en-US" dirty="0" smtClean="0"/>
              <a:t>흔히 말하는 </a:t>
            </a:r>
            <a:r>
              <a:rPr lang="ko-KR" altLang="en-US" dirty="0" err="1" smtClean="0"/>
              <a:t>웹표준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웹접근성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웹반응형과도</a:t>
            </a:r>
            <a:r>
              <a:rPr lang="ko-KR" altLang="en-US" dirty="0" smtClean="0"/>
              <a:t> 연관이 있습니다</a:t>
            </a:r>
            <a:r>
              <a:rPr lang="en-US" altLang="ko-KR" dirty="0" smtClean="0"/>
              <a:t>.</a:t>
            </a:r>
          </a:p>
          <a:p>
            <a:pPr defTabSz="937443">
              <a:defRPr/>
            </a:pPr>
            <a:r>
              <a:rPr lang="ko-KR" altLang="en-US" dirty="0" smtClean="0"/>
              <a:t>어느 누가 보더라도 웹사이트의 정보를 일관되게 볼 수 있고</a:t>
            </a:r>
            <a:r>
              <a:rPr lang="en-US" altLang="ko-KR" dirty="0" smtClean="0"/>
              <a:t>,</a:t>
            </a:r>
            <a:r>
              <a:rPr lang="ko-KR" altLang="en-US" dirty="0" smtClean="0"/>
              <a:t> 접근하기 쉽도록 만드는 것이죠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pPr defTabSz="937443">
              <a:defRPr/>
            </a:pPr>
            <a:r>
              <a:rPr lang="ko-KR" altLang="en-US" dirty="0"/>
              <a:t>정해진 대로만 꼭 사용해야 하는 것은 아니며 만드는 사람이 편한 방식으로 정할 수 있습니다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0E120B-F7C7-4DA4-A349-CBE83615A944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610179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37443">
              <a:defRPr/>
            </a:pPr>
            <a:r>
              <a:rPr lang="en-US" altLang="ko-KR" smtClean="0"/>
              <a:t>semantic </a:t>
            </a:r>
            <a:r>
              <a:rPr lang="ko-KR" altLang="ko-KR" b="1" smtClean="0"/>
              <a:t>의미가 있는 </a:t>
            </a:r>
            <a:r>
              <a:rPr lang="ko-KR" altLang="ko-KR" smtClean="0"/>
              <a:t>태그</a:t>
            </a:r>
            <a:r>
              <a:rPr lang="ko-KR" altLang="en-US" smtClean="0"/>
              <a:t>를</a:t>
            </a:r>
            <a:r>
              <a:rPr lang="en-US" altLang="ko-KR" smtClean="0"/>
              <a:t> </a:t>
            </a:r>
            <a:r>
              <a:rPr lang="ko-KR" altLang="en-US" smtClean="0"/>
              <a:t>뜻하는</a:t>
            </a:r>
            <a:r>
              <a:rPr lang="en-US" altLang="ko-KR" smtClean="0"/>
              <a:t> </a:t>
            </a:r>
            <a:r>
              <a:rPr lang="ko-KR" altLang="en-US" smtClean="0"/>
              <a:t>시맨틱 태그는 따로 외우지 않아도 실습해보면 저절로 익히게 될 것입니다</a:t>
            </a:r>
            <a:r>
              <a:rPr lang="en-US" altLang="ko-KR" smtClean="0"/>
              <a:t>. </a:t>
            </a:r>
          </a:p>
          <a:p>
            <a:pPr defTabSz="937443">
              <a:defRPr/>
            </a:pPr>
            <a:r>
              <a:rPr lang="ko-KR" altLang="en-US" smtClean="0"/>
              <a:t>이전에는</a:t>
            </a:r>
            <a:r>
              <a:rPr lang="en-US" altLang="ko-KR" smtClean="0"/>
              <a:t> </a:t>
            </a:r>
            <a:r>
              <a:rPr lang="ko-KR" altLang="en-US" smtClean="0"/>
              <a:t>주로 </a:t>
            </a:r>
            <a:r>
              <a:rPr lang="en-US" altLang="ko-KR" smtClean="0"/>
              <a:t>div</a:t>
            </a:r>
            <a:r>
              <a:rPr lang="ko-KR" altLang="en-US" smtClean="0"/>
              <a:t>태그로 감싸준 뒤 </a:t>
            </a:r>
            <a:r>
              <a:rPr lang="en-US" altLang="ko-KR" smtClean="0"/>
              <a:t>class</a:t>
            </a:r>
            <a:r>
              <a:rPr lang="ko-KR" altLang="en-US" smtClean="0"/>
              <a:t>나 </a:t>
            </a:r>
            <a:r>
              <a:rPr lang="en-US" altLang="ko-KR" smtClean="0"/>
              <a:t>id</a:t>
            </a:r>
            <a:r>
              <a:rPr lang="ko-KR" altLang="en-US" smtClean="0"/>
              <a:t>명으로 구분을 했었는데</a:t>
            </a:r>
            <a:endParaRPr lang="en-US" altLang="ko-KR" smtClean="0"/>
          </a:p>
          <a:p>
            <a:pPr defTabSz="937443">
              <a:defRPr/>
            </a:pPr>
            <a:r>
              <a:rPr lang="ko-KR" altLang="en-US" smtClean="0"/>
              <a:t>그렇게 되면 문서의 양이 많아질 때에 어느 부분인지 헷갈릴 수 있습니다</a:t>
            </a:r>
            <a:r>
              <a:rPr lang="en-US" altLang="ko-KR" smtClean="0"/>
              <a:t>.</a:t>
            </a:r>
          </a:p>
          <a:p>
            <a:pPr defTabSz="937443">
              <a:defRPr/>
            </a:pPr>
            <a:endParaRPr lang="en-US" altLang="ko-KR" smtClean="0"/>
          </a:p>
          <a:p>
            <a:pPr defTabSz="937443">
              <a:defRPr/>
            </a:pPr>
            <a:r>
              <a:rPr lang="ko-KR" altLang="en-US" smtClean="0"/>
              <a:t>영역을 나눠서 기본 구조를 설정하면 웹브라우저가 효율적으로 읽을 수 있습니다</a:t>
            </a:r>
            <a:r>
              <a:rPr lang="en-US" altLang="ko-KR" sz="1000" smtClean="0"/>
              <a:t>. </a:t>
            </a:r>
          </a:p>
          <a:p>
            <a:pPr defTabSz="937443">
              <a:defRPr/>
            </a:pPr>
            <a:r>
              <a:rPr lang="en-US" altLang="ko-KR" sz="1000" smtClean="0"/>
              <a:t> </a:t>
            </a:r>
            <a:r>
              <a:rPr lang="ko-KR" altLang="en-US" sz="1100" smtClean="0"/>
              <a:t>서로 다른 개발자가 </a:t>
            </a:r>
            <a:r>
              <a:rPr lang="ko-KR" altLang="en-US" sz="1100" b="1" smtClean="0">
                <a:solidFill>
                  <a:srgbClr val="2501FF"/>
                </a:solidFill>
              </a:rPr>
              <a:t>유지보수</a:t>
            </a:r>
            <a:r>
              <a:rPr lang="ko-KR" altLang="en-US" sz="1100" smtClean="0"/>
              <a:t> 하는데 편리합니다</a:t>
            </a:r>
            <a:r>
              <a:rPr lang="en-US" altLang="ko-KR" sz="110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0E120B-F7C7-4DA4-A349-CBE83615A944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75833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시판용소스</a:t>
            </a:r>
            <a:r>
              <a:rPr lang="en-US" altLang="ko-KR" dirty="0" smtClean="0"/>
              <a:t>/ </a:t>
            </a:r>
            <a:r>
              <a:rPr lang="ko-KR" altLang="en-US" dirty="0" err="1" smtClean="0"/>
              <a:t>소스만들기는</a:t>
            </a:r>
            <a:r>
              <a:rPr lang="ko-KR" altLang="en-US" dirty="0" smtClean="0"/>
              <a:t> </a:t>
            </a:r>
            <a:r>
              <a:rPr lang="en-US" altLang="ko-KR" dirty="0" smtClean="0"/>
              <a:t>dl</a:t>
            </a:r>
            <a:r>
              <a:rPr lang="ko-KR" altLang="en-US" dirty="0" smtClean="0"/>
              <a:t>로 감싸고</a:t>
            </a:r>
            <a:endParaRPr lang="en-US" altLang="ko-KR" dirty="0" smtClean="0"/>
          </a:p>
          <a:p>
            <a:r>
              <a:rPr lang="ko-KR" altLang="en-US" dirty="0" smtClean="0"/>
              <a:t>제목은</a:t>
            </a:r>
            <a:r>
              <a:rPr lang="en-US" altLang="ko-KR" dirty="0" err="1" smtClean="0"/>
              <a:t>dt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설명글은</a:t>
            </a:r>
            <a:r>
              <a:rPr lang="en-US" altLang="ko-KR" dirty="0" err="1" smtClean="0"/>
              <a:t>dd</a:t>
            </a:r>
            <a:r>
              <a:rPr lang="ko-KR" altLang="en-US" dirty="0" smtClean="0"/>
              <a:t>를 이용해서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0E120B-F7C7-4DA4-A349-CBE83615A944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646124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https://www.w3schools.com/tags/tag_ol.asp</a:t>
            </a:r>
          </a:p>
          <a:p>
            <a:endParaRPr lang="en-US" altLang="ko-KR" dirty="0" smtClean="0"/>
          </a:p>
          <a:p>
            <a:r>
              <a:rPr lang="ko-KR" altLang="en-US" dirty="0" err="1" smtClean="0"/>
              <a:t>구글링</a:t>
            </a:r>
            <a:r>
              <a:rPr lang="en-US" altLang="ko-KR" dirty="0" smtClean="0"/>
              <a:t> html list </a:t>
            </a:r>
            <a:r>
              <a:rPr lang="ko-KR" altLang="en-US" dirty="0" smtClean="0"/>
              <a:t>로 검색해서 </a:t>
            </a:r>
            <a:r>
              <a:rPr lang="en-US" altLang="ko-KR" dirty="0" smtClean="0"/>
              <a:t>w3s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type</a:t>
            </a:r>
            <a:r>
              <a:rPr lang="ko-KR" altLang="en-US" dirty="0" smtClean="0"/>
              <a:t>으로 가서 이 외에도 어떤 방식이 있는지 확인</a:t>
            </a:r>
            <a:r>
              <a:rPr lang="en-US" altLang="ko-KR" dirty="0" smtClean="0"/>
              <a:t>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0E120B-F7C7-4DA4-A349-CBE83615A944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455265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한번에 다 배울 수는 없으니 자주 사용하는 것을 직접 입력해보면서 실습을 통해 습득할 수 있습니다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바뀌는 부분 또한 많으니 자주 검색해 보는 것을 추천합니다</a:t>
            </a:r>
            <a:r>
              <a:rPr lang="en-US" altLang="ko-KR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0E120B-F7C7-4DA4-A349-CBE83615A944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321987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&lt;dl&gt;</a:t>
            </a:r>
          </a:p>
          <a:p>
            <a:r>
              <a:rPr lang="en-US" altLang="ko-KR" dirty="0" smtClean="0"/>
              <a:t>   &lt;</a:t>
            </a:r>
            <a:r>
              <a:rPr lang="en-US" altLang="ko-KR" dirty="0" err="1" smtClean="0"/>
              <a:t>dt</a:t>
            </a:r>
            <a:r>
              <a:rPr lang="en-US" altLang="ko-KR" dirty="0" smtClean="0"/>
              <a:t>&gt;</a:t>
            </a:r>
            <a:r>
              <a:rPr lang="ko-KR" altLang="en-US" dirty="0" smtClean="0"/>
              <a:t>음료</a:t>
            </a:r>
            <a:r>
              <a:rPr lang="en-US" altLang="ko-KR" dirty="0" smtClean="0"/>
              <a:t>&lt;/</a:t>
            </a:r>
            <a:r>
              <a:rPr lang="en-US" altLang="ko-KR" dirty="0" err="1" smtClean="0"/>
              <a:t>dt</a:t>
            </a:r>
            <a:r>
              <a:rPr lang="en-US" altLang="ko-KR" dirty="0" smtClean="0"/>
              <a:t>&gt;</a:t>
            </a:r>
          </a:p>
          <a:p>
            <a:r>
              <a:rPr lang="en-US" altLang="ko-KR" baseline="0" dirty="0" smtClean="0"/>
              <a:t>   &lt;</a:t>
            </a:r>
            <a:r>
              <a:rPr lang="en-US" altLang="ko-KR" baseline="0" dirty="0" err="1" smtClean="0"/>
              <a:t>dd</a:t>
            </a:r>
            <a:r>
              <a:rPr lang="en-US" altLang="ko-KR" baseline="0" dirty="0" smtClean="0"/>
              <a:t>&gt;</a:t>
            </a:r>
            <a:r>
              <a:rPr lang="ko-KR" altLang="en-US" baseline="0" dirty="0" err="1" smtClean="0"/>
              <a:t>캬라멜마끼아또</a:t>
            </a:r>
            <a:r>
              <a:rPr lang="en-US" altLang="ko-KR" baseline="0" dirty="0" smtClean="0"/>
              <a:t>&lt;/</a:t>
            </a:r>
            <a:r>
              <a:rPr lang="en-US" altLang="ko-KR" baseline="0" dirty="0" err="1" smtClean="0"/>
              <a:t>dd</a:t>
            </a:r>
            <a:r>
              <a:rPr lang="en-US" altLang="ko-KR" baseline="0" dirty="0" smtClean="0"/>
              <a:t>&gt;</a:t>
            </a:r>
          </a:p>
          <a:p>
            <a:r>
              <a:rPr lang="en-US" altLang="ko-KR" baseline="0" dirty="0" smtClean="0"/>
              <a:t>   &lt;</a:t>
            </a:r>
            <a:r>
              <a:rPr lang="en-US" altLang="ko-KR" baseline="0" dirty="0" err="1" smtClean="0"/>
              <a:t>dd</a:t>
            </a:r>
            <a:r>
              <a:rPr lang="en-US" altLang="ko-KR" baseline="0" dirty="0" smtClean="0"/>
              <a:t>&gt;</a:t>
            </a:r>
            <a:r>
              <a:rPr lang="ko-KR" altLang="en-US" baseline="0" dirty="0" err="1" smtClean="0"/>
              <a:t>딸기요거트</a:t>
            </a:r>
            <a:r>
              <a:rPr lang="en-US" altLang="ko-KR" baseline="0" dirty="0" smtClean="0"/>
              <a:t>&lt;/</a:t>
            </a:r>
            <a:r>
              <a:rPr lang="en-US" altLang="ko-KR" baseline="0" dirty="0" err="1" smtClean="0"/>
              <a:t>dd</a:t>
            </a:r>
            <a:r>
              <a:rPr lang="en-US" altLang="ko-KR" baseline="0" dirty="0" smtClean="0"/>
              <a:t>&gt;</a:t>
            </a:r>
          </a:p>
          <a:p>
            <a:r>
              <a:rPr lang="en-US" altLang="ko-KR" baseline="0" dirty="0" smtClean="0"/>
              <a:t>…</a:t>
            </a:r>
          </a:p>
          <a:p>
            <a:r>
              <a:rPr lang="en-US" altLang="ko-KR" baseline="0" dirty="0" smtClean="0"/>
              <a:t>&lt;/dl&gt;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0E120B-F7C7-4DA4-A349-CBE83615A944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889818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0E120B-F7C7-4DA4-A349-CBE83615A944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568166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새로운 </a:t>
            </a:r>
            <a:r>
              <a:rPr lang="en-US" altLang="ko-KR" dirty="0"/>
              <a:t>html</a:t>
            </a:r>
            <a:r>
              <a:rPr lang="ko-KR" altLang="en-US" dirty="0"/>
              <a:t>문서를 다른 이름으로 저장하여 링크 걸어보기를 하겠습니다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&lt;a </a:t>
            </a:r>
            <a:r>
              <a:rPr lang="en-US" altLang="ko-KR" dirty="0" err="1"/>
              <a:t>href</a:t>
            </a:r>
            <a:r>
              <a:rPr lang="en-US" altLang="ko-KR" dirty="0"/>
              <a:t>=＂test2.html＂&gt;</a:t>
            </a:r>
            <a:r>
              <a:rPr lang="ko-KR" altLang="en-US" dirty="0"/>
              <a:t>두 번째 페이지로 가봅니다</a:t>
            </a:r>
            <a:r>
              <a:rPr lang="en-US" altLang="ko-KR" dirty="0"/>
              <a:t>.&lt;/a&gt;</a:t>
            </a:r>
            <a:r>
              <a:rPr lang="ko-KR" altLang="en-US" dirty="0"/>
              <a:t>를 입력하여</a:t>
            </a:r>
            <a:endParaRPr lang="en-US" altLang="ko-KR" dirty="0"/>
          </a:p>
          <a:p>
            <a:r>
              <a:rPr lang="ko-KR" altLang="en-US" dirty="0"/>
              <a:t>두 번째 페이지가 나타나는지 클릭해보겠습니다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그리고 아래 로고를 </a:t>
            </a:r>
            <a:r>
              <a:rPr lang="en-US" altLang="ko-KR" dirty="0" err="1"/>
              <a:t>png</a:t>
            </a:r>
            <a:r>
              <a:rPr lang="ko-KR" altLang="en-US" dirty="0"/>
              <a:t>파일로 다운받아</a:t>
            </a:r>
            <a:r>
              <a:rPr lang="en-US" altLang="ko-KR" dirty="0"/>
              <a:t>,</a:t>
            </a:r>
          </a:p>
          <a:p>
            <a:r>
              <a:rPr lang="ko-KR" altLang="en-US" dirty="0" err="1"/>
              <a:t>구글</a:t>
            </a:r>
            <a:r>
              <a:rPr lang="ko-KR" altLang="en-US" dirty="0"/>
              <a:t> 페이지로 이동하기를 해보겠습니다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네이버와</a:t>
            </a:r>
            <a:r>
              <a:rPr lang="en-US" altLang="ko-KR" dirty="0"/>
              <a:t> </a:t>
            </a:r>
            <a:r>
              <a:rPr lang="ko-KR" altLang="en-US" dirty="0"/>
              <a:t>다음은 직접 해보시겠습니다</a:t>
            </a:r>
            <a:r>
              <a:rPr lang="en-US" altLang="ko-KR" dirty="0"/>
              <a:t>.</a:t>
            </a:r>
          </a:p>
          <a:p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0E120B-F7C7-4DA4-A349-CBE83615A944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496795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html</a:t>
            </a:r>
            <a:r>
              <a:rPr lang="ko-KR" altLang="en-US" dirty="0" smtClean="0"/>
              <a:t>에서 </a:t>
            </a:r>
            <a:r>
              <a:rPr lang="en-US" altLang="ko-KR" dirty="0" err="1" smtClean="0"/>
              <a:t>px</a:t>
            </a:r>
            <a:r>
              <a:rPr lang="ko-KR" altLang="en-US" dirty="0" smtClean="0"/>
              <a:t>는 생략할 수 있습니다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err="1" smtClean="0"/>
              <a:t>css</a:t>
            </a:r>
            <a:r>
              <a:rPr lang="ko-KR" altLang="en-US" dirty="0" smtClean="0"/>
              <a:t>에서 </a:t>
            </a:r>
            <a:r>
              <a:rPr lang="ko-KR" altLang="en-US" dirty="0" err="1" smtClean="0"/>
              <a:t>디테일하게</a:t>
            </a:r>
            <a:r>
              <a:rPr lang="ko-KR" altLang="en-US" dirty="0" smtClean="0"/>
              <a:t> 설정할 때는 단위 설정하는 게 더 중요해집니다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추가로 </a:t>
            </a:r>
            <a:r>
              <a:rPr lang="en-US" altLang="ko-KR" dirty="0"/>
              <a:t>&lt;</a:t>
            </a:r>
            <a:r>
              <a:rPr lang="en-US" altLang="ko-KR" dirty="0" err="1"/>
              <a:t>iframe</a:t>
            </a:r>
            <a:r>
              <a:rPr lang="en-US" altLang="ko-KR" dirty="0"/>
              <a:t> </a:t>
            </a:r>
            <a:r>
              <a:rPr lang="en-US" altLang="ko-KR" dirty="0" err="1"/>
              <a:t>src</a:t>
            </a:r>
            <a:r>
              <a:rPr lang="en-US" altLang="ko-KR" dirty="0"/>
              <a:t>="test.html" height</a:t>
            </a:r>
            <a:r>
              <a:rPr lang="en-US" altLang="ko-KR" sz="1100" dirty="0"/>
              <a:t>="</a:t>
            </a:r>
            <a:r>
              <a:rPr lang="en-US" altLang="ko-KR" dirty="0"/>
              <a:t>100" width="600"&gt;</a:t>
            </a:r>
            <a:r>
              <a:rPr lang="ko-KR" altLang="en-US" dirty="0"/>
              <a:t>아이프레임</a:t>
            </a:r>
            <a:r>
              <a:rPr lang="en-US" altLang="ko-KR" dirty="0"/>
              <a:t>&lt;/</a:t>
            </a:r>
            <a:r>
              <a:rPr lang="en-US" altLang="ko-KR" dirty="0" err="1"/>
              <a:t>iframe</a:t>
            </a:r>
            <a:r>
              <a:rPr lang="en-US" altLang="ko-KR" dirty="0"/>
              <a:t>&gt;</a:t>
            </a:r>
            <a:endParaRPr lang="en-US" altLang="ko-KR" sz="1000" dirty="0"/>
          </a:p>
          <a:p>
            <a:r>
              <a:rPr lang="ko-KR" altLang="en-US" dirty="0"/>
              <a:t>아이프레임을 만들어보자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0E120B-F7C7-4DA4-A349-CBE83615A944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59449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인터넷은 정보를 나르는 </a:t>
            </a:r>
            <a:r>
              <a:rPr lang="ko-KR" altLang="en-US" sz="1200" b="1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길</a:t>
            </a:r>
            <a:r>
              <a:rPr lang="ko-KR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이고</a:t>
            </a:r>
            <a:r>
              <a:rPr lang="en-US" altLang="ko-KR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웹은 그 길을 이용해 정보를 전달하는 가장 대표적인 </a:t>
            </a:r>
            <a:r>
              <a:rPr lang="ko-KR" altLang="en-US" sz="1200" b="1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방법</a:t>
            </a:r>
            <a:endParaRPr lang="en-US" altLang="ko-KR" sz="1200" b="1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인터넷은 전 세계의 컴퓨터들을 연결하는 </a:t>
            </a:r>
            <a:r>
              <a:rPr lang="ko-KR" altLang="en-US" sz="1200" b="1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거대한 네트워크 인프라</a:t>
            </a:r>
            <a:r>
              <a:rPr lang="en-US" altLang="ko-KR" sz="1200" b="1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b="1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망</a:t>
            </a:r>
            <a:r>
              <a:rPr lang="en-US" altLang="ko-KR" sz="1200" b="1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r>
              <a:rPr lang="ko-KR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웹은 인터넷이라는 망 위에서 </a:t>
            </a:r>
            <a:r>
              <a:rPr lang="ko-KR" altLang="en-US" sz="1200" b="1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정보를 공유할 수 있게 해주는 </a:t>
            </a:r>
            <a:r>
              <a:rPr lang="ko-KR" altLang="en-US" sz="1200" b="1" i="0" u="sng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서비스</a:t>
            </a:r>
            <a:r>
              <a:rPr lang="ko-KR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중 하나 </a:t>
            </a:r>
            <a:r>
              <a:rPr lang="en-US" altLang="ko-KR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기능</a:t>
            </a:r>
            <a:r>
              <a:rPr lang="en-US" altLang="ko-KR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r>
              <a:rPr lang="ko-KR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클라이언트</a:t>
            </a:r>
            <a:r>
              <a:rPr lang="en-US" altLang="ko-KR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서버</a:t>
            </a:r>
            <a:r>
              <a:rPr lang="en-US" altLang="ko-KR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ko-KR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문서</a:t>
            </a:r>
            <a:r>
              <a:rPr lang="en-US" altLang="ko-KR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이미지</a:t>
            </a:r>
            <a:r>
              <a:rPr lang="en-US" altLang="ko-KR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동영상</a:t>
            </a:r>
            <a:r>
              <a:rPr lang="en-US" altLang="ko-KR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 </a:t>
            </a:r>
          </a:p>
          <a:p>
            <a:r>
              <a:rPr lang="ko-KR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도로 위의 자동차</a:t>
            </a:r>
            <a:r>
              <a:rPr lang="en-US" altLang="ko-KR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오토바이</a:t>
            </a:r>
            <a:r>
              <a:rPr lang="en-US" altLang="ko-KR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버스</a:t>
            </a:r>
            <a:endParaRPr lang="en-US" altLang="ko-KR" sz="1200" b="0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0E120B-F7C7-4DA4-A349-CBE83615A944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170384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0E120B-F7C7-4DA4-A349-CBE83615A944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491143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하이퍼링크는 같은 페이지 안에서도 이동할 수 있습니다</a:t>
            </a:r>
            <a:r>
              <a:rPr lang="en-US" altLang="ko-KR" dirty="0" smtClean="0"/>
              <a:t>. (</a:t>
            </a:r>
            <a:r>
              <a:rPr lang="ko-KR" altLang="en-US" dirty="0" smtClean="0"/>
              <a:t>앵커</a:t>
            </a:r>
            <a:r>
              <a:rPr lang="en-US" altLang="ko-KR" dirty="0" smtClean="0"/>
              <a:t>anchor)</a:t>
            </a:r>
          </a:p>
          <a:p>
            <a:r>
              <a:rPr lang="ko-KR" altLang="en-US" dirty="0" smtClean="0"/>
              <a:t>긴 문서의 페이지를 보기 좋게 메뉴로 이동할 수 있도록 만들어 보면서</a:t>
            </a:r>
            <a:endParaRPr lang="en-US" altLang="ko-KR" dirty="0" smtClean="0"/>
          </a:p>
          <a:p>
            <a:r>
              <a:rPr lang="ko-KR" altLang="en-US" dirty="0" smtClean="0"/>
              <a:t>새로운 개념인 </a:t>
            </a:r>
            <a:r>
              <a:rPr lang="en-US" altLang="ko-KR" dirty="0" smtClean="0"/>
              <a:t>div</a:t>
            </a:r>
            <a:r>
              <a:rPr lang="ko-KR" altLang="en-US" dirty="0" smtClean="0"/>
              <a:t>태그를 익혀보겠습니다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가장 많이 쓰는 태그 중의 하나입니다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문서의 영역을 그룹으로 묶어주어 스타일에서 꾸미기가 쉽게 해주는 역할을 합니다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그리고 링크에 특정한 </a:t>
            </a:r>
            <a:r>
              <a:rPr lang="en-US" altLang="ko-KR" dirty="0" smtClean="0"/>
              <a:t>id </a:t>
            </a:r>
            <a:r>
              <a:rPr lang="ko-KR" altLang="en-US" dirty="0" smtClean="0"/>
              <a:t>이름을 주어서 이동할 수 있도록 해줍니다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id</a:t>
            </a:r>
            <a:r>
              <a:rPr lang="ko-KR" altLang="en-US" dirty="0" smtClean="0"/>
              <a:t>는 차차 </a:t>
            </a:r>
            <a:r>
              <a:rPr lang="en-US" altLang="ko-KR" dirty="0" smtClean="0"/>
              <a:t>class</a:t>
            </a:r>
            <a:r>
              <a:rPr lang="ko-KR" altLang="en-US" dirty="0" smtClean="0"/>
              <a:t>와 함께 자세히 다루도록 하겠습니다</a:t>
            </a:r>
            <a:r>
              <a:rPr lang="en-US" altLang="ko-KR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0E120B-F7C7-4DA4-A349-CBE83615A944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456439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0E120B-F7C7-4DA4-A349-CBE83615A944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47352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0E120B-F7C7-4DA4-A349-CBE83615A944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063452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html</a:t>
            </a:r>
            <a:r>
              <a:rPr lang="ko-KR" altLang="en-US" dirty="0" smtClean="0"/>
              <a:t>에서 </a:t>
            </a:r>
            <a:r>
              <a:rPr lang="en-US" altLang="ko-KR" dirty="0" err="1" smtClean="0"/>
              <a:t>px</a:t>
            </a:r>
            <a:r>
              <a:rPr lang="ko-KR" altLang="en-US" dirty="0" smtClean="0"/>
              <a:t>는 생략할 수 있습니다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err="1" smtClean="0"/>
              <a:t>css</a:t>
            </a:r>
            <a:r>
              <a:rPr lang="ko-KR" altLang="en-US" dirty="0" smtClean="0"/>
              <a:t>에서 </a:t>
            </a:r>
            <a:r>
              <a:rPr lang="ko-KR" altLang="en-US" dirty="0" err="1" smtClean="0"/>
              <a:t>디테일하게</a:t>
            </a:r>
            <a:r>
              <a:rPr lang="ko-KR" altLang="en-US" dirty="0" smtClean="0"/>
              <a:t> 설정할 때는 단위 설정하는 게 더 중요해집니다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추가로 </a:t>
            </a:r>
            <a:r>
              <a:rPr lang="en-US" altLang="ko-KR" dirty="0"/>
              <a:t>&lt;</a:t>
            </a:r>
            <a:r>
              <a:rPr lang="en-US" altLang="ko-KR" dirty="0" err="1"/>
              <a:t>iframe</a:t>
            </a:r>
            <a:r>
              <a:rPr lang="en-US" altLang="ko-KR" dirty="0"/>
              <a:t> </a:t>
            </a:r>
            <a:r>
              <a:rPr lang="en-US" altLang="ko-KR" dirty="0" err="1"/>
              <a:t>src</a:t>
            </a:r>
            <a:r>
              <a:rPr lang="en-US" altLang="ko-KR" dirty="0"/>
              <a:t>="test.html" height</a:t>
            </a:r>
            <a:r>
              <a:rPr lang="en-US" altLang="ko-KR" sz="1100" dirty="0"/>
              <a:t>="</a:t>
            </a:r>
            <a:r>
              <a:rPr lang="en-US" altLang="ko-KR" dirty="0"/>
              <a:t>100" width="600"&gt;</a:t>
            </a:r>
            <a:r>
              <a:rPr lang="ko-KR" altLang="en-US" dirty="0"/>
              <a:t>아이프레임</a:t>
            </a:r>
            <a:r>
              <a:rPr lang="en-US" altLang="ko-KR" dirty="0"/>
              <a:t>&lt;/</a:t>
            </a:r>
            <a:r>
              <a:rPr lang="en-US" altLang="ko-KR" dirty="0" err="1"/>
              <a:t>iframe</a:t>
            </a:r>
            <a:r>
              <a:rPr lang="en-US" altLang="ko-KR" dirty="0"/>
              <a:t>&gt;</a:t>
            </a:r>
            <a:endParaRPr lang="en-US" altLang="ko-KR" sz="1000" dirty="0"/>
          </a:p>
          <a:p>
            <a:r>
              <a:rPr lang="ko-KR" altLang="en-US" dirty="0"/>
              <a:t>아이프레임을 만들어보자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0E120B-F7C7-4DA4-A349-CBE83615A944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79856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mtClean="0"/>
              <a:t>개발자 포트폴리오 예시</a:t>
            </a:r>
            <a:endParaRPr lang="en-US" altLang="ko-KR" smtClean="0"/>
          </a:p>
          <a:p>
            <a:r>
              <a:rPr lang="ko-KR" altLang="en-US" smtClean="0"/>
              <a:t>노션 예시</a:t>
            </a:r>
            <a:r>
              <a:rPr lang="en-US" altLang="ko-KR" smtClean="0"/>
              <a:t> https://social.wanted.co.kr/community/post/1432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0E120B-F7C7-4DA4-A349-CBE83615A944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365145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mtClean="0"/>
              <a:t>카페에 올려주기</a:t>
            </a:r>
            <a:r>
              <a:rPr lang="en-US" altLang="ko-KR" smtClean="0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0E120B-F7C7-4DA4-A349-CBE83615A944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478595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이번에는 테이블 요소입니다</a:t>
            </a:r>
            <a:r>
              <a:rPr lang="en-US" altLang="ko-KR" dirty="0" smtClean="0"/>
              <a:t>. border</a:t>
            </a:r>
            <a:r>
              <a:rPr lang="ko-KR" altLang="en-US" dirty="0" smtClean="0"/>
              <a:t>넣기</a:t>
            </a:r>
            <a:endParaRPr lang="en-US" altLang="ko-KR" dirty="0" smtClean="0"/>
          </a:p>
          <a:p>
            <a:r>
              <a:rPr lang="ko-KR" altLang="en-US" dirty="0" smtClean="0"/>
              <a:t>표를 만들어 보면서 익혀봅시다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추가로 가로에 한 줄 </a:t>
            </a:r>
            <a:r>
              <a:rPr lang="en-US" altLang="ko-KR" dirty="0" smtClean="0"/>
              <a:t>/ </a:t>
            </a:r>
            <a:r>
              <a:rPr lang="ko-KR" altLang="en-US" dirty="0" smtClean="0"/>
              <a:t>세로에 한 줄을 넣어보세요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0E120B-F7C7-4DA4-A349-CBE83615A944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299335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위에서 만든</a:t>
            </a:r>
            <a:endParaRPr lang="en-US" altLang="ko-KR" dirty="0" smtClean="0"/>
          </a:p>
          <a:p>
            <a:pPr defTabSz="937443">
              <a:defRPr/>
            </a:pPr>
            <a:r>
              <a:rPr lang="ko-KR" altLang="en-US" dirty="0" smtClean="0"/>
              <a:t>테이블을 </a:t>
            </a:r>
            <a:r>
              <a:rPr lang="en-US" altLang="ko-KR" dirty="0" err="1" smtClean="0"/>
              <a:t>thead</a:t>
            </a:r>
            <a:r>
              <a:rPr lang="en-US" altLang="ko-KR" dirty="0" smtClean="0"/>
              <a:t> / </a:t>
            </a:r>
            <a:r>
              <a:rPr lang="en-US" altLang="ko-KR" dirty="0" err="1" smtClean="0"/>
              <a:t>tbody</a:t>
            </a:r>
            <a:r>
              <a:rPr lang="en-US" altLang="ko-KR" dirty="0" smtClean="0"/>
              <a:t> / </a:t>
            </a:r>
            <a:r>
              <a:rPr lang="en-US" altLang="ko-KR" dirty="0" err="1" smtClean="0"/>
              <a:t>tfoot</a:t>
            </a:r>
            <a:r>
              <a:rPr lang="ko-KR" altLang="en-US" dirty="0" smtClean="0"/>
              <a:t>으로 감싸주어 영역을 분리합니다</a:t>
            </a:r>
            <a:r>
              <a:rPr lang="en-US" altLang="ko-KR" dirty="0" smtClean="0"/>
              <a:t>.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0E120B-F7C7-4DA4-A349-CBE83615A944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283067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3</a:t>
            </a:r>
            <a:r>
              <a:rPr lang="ko-KR" altLang="en-US" dirty="0" smtClean="0"/>
              <a:t>정석</a:t>
            </a:r>
            <a:r>
              <a:rPr lang="en-US" altLang="ko-KR" dirty="0" smtClean="0"/>
              <a:t>95</a:t>
            </a:r>
            <a:r>
              <a:rPr lang="ko-KR" altLang="en-US" dirty="0" smtClean="0"/>
              <a:t>쪽 스타일 지정</a:t>
            </a:r>
            <a:endParaRPr lang="en-US" altLang="ko-KR" dirty="0" smtClean="0"/>
          </a:p>
          <a:p>
            <a:r>
              <a:rPr lang="en-US" altLang="ko-KR" dirty="0" smtClean="0"/>
              <a:t>&lt;</a:t>
            </a:r>
            <a:r>
              <a:rPr lang="en-US" altLang="ko-KR" dirty="0" err="1" smtClean="0"/>
              <a:t>colgroup</a:t>
            </a:r>
            <a:r>
              <a:rPr lang="en-US" altLang="ko-KR" dirty="0" smtClean="0"/>
              <a:t>&gt;</a:t>
            </a:r>
          </a:p>
          <a:p>
            <a:r>
              <a:rPr lang="en-US" altLang="ko-KR" baseline="0" dirty="0" smtClean="0"/>
              <a:t>   &lt;col style=“background-color:#</a:t>
            </a:r>
            <a:r>
              <a:rPr lang="en-US" altLang="ko-KR" baseline="0" dirty="0" err="1" smtClean="0"/>
              <a:t>eee</a:t>
            </a:r>
            <a:r>
              <a:rPr lang="en-US" altLang="ko-KR" baseline="0" dirty="0" smtClean="0"/>
              <a:t>;”&gt;</a:t>
            </a:r>
          </a:p>
          <a:p>
            <a:r>
              <a:rPr lang="en-US" altLang="ko-KR" baseline="0" dirty="0" smtClean="0"/>
              <a:t>   &lt;col&gt;</a:t>
            </a:r>
          </a:p>
          <a:p>
            <a:r>
              <a:rPr lang="en-US" altLang="ko-KR" baseline="0" dirty="0" smtClean="0"/>
              <a:t>   &lt;col style=“width:150px;”&gt;</a:t>
            </a:r>
          </a:p>
          <a:p>
            <a:r>
              <a:rPr lang="en-US" altLang="ko-KR" baseline="0" dirty="0" smtClean="0"/>
              <a:t>   &lt;col style=“width:150px;”&gt;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&lt;/</a:t>
            </a:r>
            <a:r>
              <a:rPr lang="en-US" altLang="ko-KR" dirty="0" err="1" smtClean="0"/>
              <a:t>colgroup</a:t>
            </a:r>
            <a:r>
              <a:rPr lang="en-US" altLang="ko-KR" dirty="0" smtClean="0"/>
              <a:t>&gt; </a:t>
            </a:r>
          </a:p>
          <a:p>
            <a:r>
              <a:rPr lang="ko-KR" altLang="en-US" dirty="0" err="1" smtClean="0"/>
              <a:t>다음장</a:t>
            </a:r>
            <a:r>
              <a:rPr lang="ko-KR" altLang="en-US" dirty="0" smtClean="0"/>
              <a:t> </a:t>
            </a:r>
            <a:r>
              <a:rPr lang="en-US" altLang="ko-KR" dirty="0" smtClean="0"/>
              <a:t>&lt;col span=“2” style=“width:150px;”&gt;</a:t>
            </a:r>
            <a:r>
              <a:rPr lang="ko-KR" altLang="en-US" dirty="0" smtClean="0"/>
              <a:t>한번에 지정할 수 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0E120B-F7C7-4DA4-A349-CBE83615A944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77406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mtClean="0"/>
              <a:t>31page</a:t>
            </a:r>
            <a:r>
              <a:rPr lang="en-US" altLang="ko-KR" baseline="0" smtClean="0"/>
              <a:t> </a:t>
            </a:r>
            <a:r>
              <a:rPr lang="ko-KR" altLang="en-US" baseline="0" smtClean="0"/>
              <a:t>팀 버너스리</a:t>
            </a:r>
            <a:r>
              <a:rPr lang="en-US" altLang="ko-KR" baseline="0" smtClean="0"/>
              <a:t>: </a:t>
            </a:r>
            <a:r>
              <a:rPr lang="ko-KR" altLang="en-US" baseline="0" smtClean="0"/>
              <a:t>영국의 컴퓨터 과학자</a:t>
            </a:r>
            <a:endParaRPr lang="en-US" altLang="ko-KR" baseline="0" smtClean="0"/>
          </a:p>
          <a:p>
            <a:r>
              <a:rPr lang="ko-KR" altLang="en-US" baseline="0" smtClean="0"/>
              <a:t>마크 앤드리슨</a:t>
            </a:r>
            <a:r>
              <a:rPr lang="en-US" altLang="ko-KR" baseline="0" smtClean="0"/>
              <a:t>: </a:t>
            </a:r>
            <a:r>
              <a:rPr lang="ko-KR" altLang="en-US" baseline="0" smtClean="0"/>
              <a:t>미국 실리콘밸리 연쇄 창업가</a:t>
            </a:r>
            <a:r>
              <a:rPr lang="en-US" altLang="ko-KR" baseline="0" smtClean="0"/>
              <a:t>(</a:t>
            </a:r>
            <a:r>
              <a:rPr lang="ko-KR" altLang="en-US" baseline="0" smtClean="0"/>
              <a:t>기업가</a:t>
            </a:r>
            <a:r>
              <a:rPr lang="en-US" altLang="ko-KR" baseline="0" smtClean="0"/>
              <a:t>) </a:t>
            </a:r>
            <a:r>
              <a:rPr lang="ko-KR" altLang="en-US" baseline="0" smtClean="0"/>
              <a:t>벤처 투자자</a:t>
            </a:r>
            <a:r>
              <a:rPr lang="en-US" altLang="ko-KR" baseline="0" smtClean="0"/>
              <a:t>, </a:t>
            </a:r>
          </a:p>
          <a:p>
            <a:r>
              <a:rPr lang="ko-KR" altLang="en-US" baseline="0" smtClean="0"/>
              <a:t>스티브잡스</a:t>
            </a:r>
            <a:r>
              <a:rPr lang="en-US" altLang="ko-KR" baseline="0" smtClean="0"/>
              <a:t>:</a:t>
            </a:r>
            <a:r>
              <a:rPr lang="ko-KR" altLang="en-US" baseline="0" smtClean="0"/>
              <a:t> 애플   </a:t>
            </a:r>
            <a:endParaRPr lang="en-US" altLang="ko-KR" baseline="0" smtClean="0"/>
          </a:p>
          <a:p>
            <a:r>
              <a:rPr lang="ko-KR" altLang="en-US" baseline="0" smtClean="0"/>
              <a:t>운영체제</a:t>
            </a:r>
            <a:r>
              <a:rPr lang="en-US" altLang="ko-KR" baseline="0" smtClean="0"/>
              <a:t>: </a:t>
            </a:r>
            <a:r>
              <a:rPr lang="ko-KR" altLang="en-US" baseline="0" smtClean="0"/>
              <a:t>사</a:t>
            </a:r>
            <a:r>
              <a:rPr lang="ko-KR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용자가 컴퓨터와 상호작용할 수 있도록 연결 다리 역할</a:t>
            </a:r>
            <a:r>
              <a:rPr lang="en-US" altLang="ko-KR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0E120B-F7C7-4DA4-A349-CBE83615A944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339178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기둥 세로선을 뜻하는 </a:t>
            </a:r>
            <a:r>
              <a:rPr lang="en-US" altLang="ko-KR" dirty="0" err="1" smtClean="0"/>
              <a:t>colspan</a:t>
            </a:r>
            <a:r>
              <a:rPr lang="ko-KR" altLang="en-US" dirty="0" smtClean="0"/>
              <a:t>은 표의 세로로 된 열을 </a:t>
            </a:r>
            <a:endParaRPr lang="en-US" altLang="ko-KR" dirty="0" smtClean="0"/>
          </a:p>
          <a:p>
            <a:r>
              <a:rPr lang="ko-KR" altLang="en-US" dirty="0" smtClean="0"/>
              <a:t>하나로 </a:t>
            </a:r>
            <a:r>
              <a:rPr lang="ko-KR" altLang="en-US" b="1" dirty="0" smtClean="0"/>
              <a:t>병합</a:t>
            </a:r>
            <a:r>
              <a:rPr lang="ko-KR" altLang="en-US" dirty="0" smtClean="0"/>
              <a:t>하는데 사용한다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줄</a:t>
            </a:r>
            <a:r>
              <a:rPr lang="en-US" altLang="ko-KR" dirty="0" smtClean="0"/>
              <a:t>(</a:t>
            </a:r>
            <a:r>
              <a:rPr lang="ko-KR" altLang="en-US" dirty="0" smtClean="0"/>
              <a:t>행</a:t>
            </a:r>
            <a:r>
              <a:rPr lang="en-US" altLang="ko-KR" dirty="0" smtClean="0"/>
              <a:t>)</a:t>
            </a:r>
            <a:r>
              <a:rPr lang="ko-KR" altLang="en-US" dirty="0" smtClean="0"/>
              <a:t>을 뜻하는 가로선 </a:t>
            </a:r>
            <a:r>
              <a:rPr lang="en-US" altLang="ko-KR" dirty="0" smtClean="0"/>
              <a:t>row</a:t>
            </a:r>
            <a:r>
              <a:rPr lang="ko-KR" altLang="en-US" dirty="0" smtClean="0"/>
              <a:t>는 표의 가로를 하나로 병합한다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조금 헷갈리지만</a:t>
            </a:r>
            <a:r>
              <a:rPr lang="en-US" altLang="ko-KR" dirty="0" smtClean="0"/>
              <a:t>, </a:t>
            </a:r>
            <a:r>
              <a:rPr lang="ko-KR" altLang="en-US" dirty="0" smtClean="0"/>
              <a:t>지금은 이런</a:t>
            </a:r>
            <a:r>
              <a:rPr lang="ko-KR" altLang="en-US" baseline="0" dirty="0" smtClean="0"/>
              <a:t> 게 있구나 하는 정도로 사용해 봅시다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0E120B-F7C7-4DA4-A349-CBE83615A944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601681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 smtClean="0"/>
              <a:t>css</a:t>
            </a:r>
            <a:r>
              <a:rPr lang="en-US" altLang="ko-KR" dirty="0" smtClean="0"/>
              <a:t> </a:t>
            </a:r>
            <a:r>
              <a:rPr lang="ko-KR" altLang="en-US" dirty="0" smtClean="0"/>
              <a:t>스타일에서 자세히 다루게 될 </a:t>
            </a:r>
            <a:endParaRPr lang="en-US" altLang="ko-KR" dirty="0" smtClean="0"/>
          </a:p>
          <a:p>
            <a:r>
              <a:rPr lang="ko-KR" altLang="en-US" dirty="0" smtClean="0"/>
              <a:t>꾸며주기를 조금 이용해봅니다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0E120B-F7C7-4DA4-A349-CBE83615A944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396558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0E120B-F7C7-4DA4-A349-CBE83615A944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612131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050" dirty="0" smtClean="0"/>
              <a:t>&lt;table&gt; 79pageCSS</a:t>
            </a:r>
            <a:r>
              <a:rPr lang="ko-KR" altLang="en-US" sz="1050" dirty="0" smtClean="0"/>
              <a:t>정석 </a:t>
            </a:r>
            <a:r>
              <a:rPr lang="en-US" altLang="ko-KR" sz="1050" dirty="0" smtClean="0"/>
              <a:t>/ </a:t>
            </a:r>
            <a:r>
              <a:rPr lang="ko-KR" altLang="en-US" sz="1050" dirty="0" smtClean="0"/>
              <a:t>표 구조화 </a:t>
            </a:r>
            <a:r>
              <a:rPr lang="en-US" altLang="ko-KR" sz="1050" dirty="0" smtClean="0"/>
              <a:t>84page</a:t>
            </a:r>
          </a:p>
          <a:p>
            <a:r>
              <a:rPr lang="en-US" altLang="ko-KR" dirty="0" smtClean="0"/>
              <a:t>&lt;caption&gt; </a:t>
            </a:r>
            <a:r>
              <a:rPr lang="ko-KR" altLang="en-US" dirty="0" smtClean="0"/>
              <a:t>셀 합치기 연습 </a:t>
            </a:r>
            <a:r>
              <a:rPr lang="en-US" altLang="ko-KR" dirty="0" smtClean="0"/>
              <a:t>&lt;/caption&gt; //</a:t>
            </a:r>
            <a:r>
              <a:rPr lang="ko-KR" altLang="en-US" dirty="0" smtClean="0"/>
              <a:t>정석</a:t>
            </a:r>
            <a:r>
              <a:rPr lang="en-US" altLang="ko-KR" dirty="0" smtClean="0"/>
              <a:t>119</a:t>
            </a:r>
            <a:r>
              <a:rPr lang="ko-KR" altLang="en-US" dirty="0" smtClean="0"/>
              <a:t>쪽 문제 만들기</a:t>
            </a:r>
            <a:endParaRPr lang="en-US" altLang="ko-KR" dirty="0" smtClean="0"/>
          </a:p>
          <a:p>
            <a:r>
              <a:rPr lang="en-US" altLang="ko-KR" baseline="0" dirty="0" smtClean="0"/>
              <a:t>   </a:t>
            </a:r>
            <a:r>
              <a:rPr lang="en-US" altLang="ko-KR" dirty="0" smtClean="0"/>
              <a:t>&lt;</a:t>
            </a:r>
            <a:r>
              <a:rPr lang="en-US" altLang="ko-KR" dirty="0" err="1" smtClean="0"/>
              <a:t>tr</a:t>
            </a:r>
            <a:r>
              <a:rPr lang="en-US" altLang="ko-KR" dirty="0" smtClean="0"/>
              <a:t>&gt;</a:t>
            </a:r>
          </a:p>
          <a:p>
            <a:r>
              <a:rPr lang="en-US" altLang="ko-KR" baseline="0" dirty="0" smtClean="0"/>
              <a:t>      &lt;</a:t>
            </a:r>
            <a:r>
              <a:rPr lang="en-US" altLang="ko-KR" baseline="0" dirty="0" err="1" smtClean="0"/>
              <a:t>th</a:t>
            </a:r>
            <a:r>
              <a:rPr lang="en-US" altLang="ko-KR" baseline="0" dirty="0" smtClean="0"/>
              <a:t>&gt;</a:t>
            </a:r>
            <a:r>
              <a:rPr lang="ko-KR" altLang="en-US" baseline="0" dirty="0" smtClean="0"/>
              <a:t>이름</a:t>
            </a:r>
            <a:r>
              <a:rPr lang="en-US" altLang="ko-KR" baseline="0" dirty="0" smtClean="0"/>
              <a:t>&lt;/</a:t>
            </a:r>
            <a:r>
              <a:rPr lang="en-US" altLang="ko-KR" baseline="0" dirty="0" err="1" smtClean="0"/>
              <a:t>th</a:t>
            </a:r>
            <a:r>
              <a:rPr lang="en-US" altLang="ko-KR" baseline="0" dirty="0" smtClean="0"/>
              <a:t>&gt;</a:t>
            </a:r>
          </a:p>
          <a:p>
            <a:r>
              <a:rPr lang="en-US" altLang="ko-KR" baseline="0" dirty="0" smtClean="0"/>
              <a:t>      &lt;td&gt;&lt;/td&gt;</a:t>
            </a:r>
          </a:p>
          <a:p>
            <a:r>
              <a:rPr lang="en-US" altLang="ko-KR" baseline="0" dirty="0" smtClean="0"/>
              <a:t>      &lt;</a:t>
            </a:r>
            <a:r>
              <a:rPr lang="en-US" altLang="ko-KR" baseline="0" dirty="0" err="1" smtClean="0"/>
              <a:t>th</a:t>
            </a:r>
            <a:r>
              <a:rPr lang="en-US" altLang="ko-KR" baseline="0" dirty="0" smtClean="0"/>
              <a:t>&gt;</a:t>
            </a:r>
            <a:r>
              <a:rPr lang="ko-KR" altLang="en-US" baseline="0" dirty="0" smtClean="0"/>
              <a:t>연락처</a:t>
            </a:r>
            <a:r>
              <a:rPr lang="en-US" altLang="ko-KR" baseline="0" dirty="0" smtClean="0"/>
              <a:t>&lt;/</a:t>
            </a:r>
            <a:r>
              <a:rPr lang="en-US" altLang="ko-KR" baseline="0" dirty="0" err="1" smtClean="0"/>
              <a:t>th</a:t>
            </a:r>
            <a:r>
              <a:rPr lang="en-US" altLang="ko-KR" baseline="0" dirty="0" smtClean="0"/>
              <a:t>&gt;</a:t>
            </a:r>
          </a:p>
          <a:p>
            <a:r>
              <a:rPr lang="en-US" altLang="ko-KR" baseline="0" dirty="0" smtClean="0"/>
              <a:t>      &lt;td&gt;&lt;/td&gt;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0E120B-F7C7-4DA4-A349-CBE83615A944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63985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&lt;table&gt; 79pageCSS</a:t>
            </a:r>
            <a:r>
              <a:rPr lang="ko-KR" altLang="en-US" dirty="0" smtClean="0"/>
              <a:t>정석 </a:t>
            </a:r>
            <a:r>
              <a:rPr lang="en-US" altLang="ko-KR" dirty="0" smtClean="0"/>
              <a:t>/ </a:t>
            </a:r>
            <a:r>
              <a:rPr lang="ko-KR" altLang="en-US" dirty="0" smtClean="0"/>
              <a:t>표 구조화 </a:t>
            </a:r>
            <a:r>
              <a:rPr lang="en-US" altLang="ko-KR" dirty="0" smtClean="0"/>
              <a:t>84page</a:t>
            </a:r>
          </a:p>
          <a:p>
            <a:r>
              <a:rPr lang="en-US" altLang="ko-KR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&lt;td&gt;</a:t>
            </a:r>
            <a:r>
              <a:rPr lang="ko-KR" alt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주소</a:t>
            </a:r>
            <a:r>
              <a:rPr lang="en-US" altLang="ko-KR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&lt;/td&gt;</a:t>
            </a:r>
          </a:p>
          <a:p>
            <a:r>
              <a:rPr lang="en-US" altLang="ko-KR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          &lt;td </a:t>
            </a:r>
            <a:r>
              <a:rPr lang="en-US" altLang="ko-KR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colspan</a:t>
            </a:r>
            <a:r>
              <a:rPr lang="en-US" altLang="ko-KR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="3"&gt;&lt;/td&gt;</a:t>
            </a:r>
            <a:endParaRPr lang="en-US" altLang="ko-KR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0E120B-F7C7-4DA4-A349-CBE83615A944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96331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37443">
              <a:defRPr/>
            </a:pPr>
            <a:r>
              <a:rPr lang="ko-KR" altLang="en-US" dirty="0" smtClean="0"/>
              <a:t>테이블 표 만들기 이어서 </a:t>
            </a:r>
            <a:r>
              <a:rPr lang="ko-KR" altLang="en-US" dirty="0" err="1" smtClean="0"/>
              <a:t>폼태그인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입력폼을</a:t>
            </a:r>
            <a:r>
              <a:rPr lang="ko-KR" altLang="en-US" dirty="0" smtClean="0"/>
              <a:t> 만들어 봅시다</a:t>
            </a:r>
            <a:r>
              <a:rPr lang="en-US" altLang="ko-KR" dirty="0" smtClean="0"/>
              <a:t>.</a:t>
            </a:r>
          </a:p>
          <a:p>
            <a:pPr defTabSz="937443">
              <a:defRPr/>
            </a:pPr>
            <a:r>
              <a:rPr lang="ko-KR" altLang="en-US" dirty="0" smtClean="0"/>
              <a:t>여기에서 입력하여 보내는 방식을 설정하게 되는데</a:t>
            </a:r>
            <a:endParaRPr lang="en-US" altLang="ko-KR" dirty="0" smtClean="0"/>
          </a:p>
          <a:p>
            <a:pPr defTabSz="937443">
              <a:defRPr/>
            </a:pPr>
            <a:r>
              <a:rPr lang="ko-KR" altLang="en-US" dirty="0" err="1" smtClean="0"/>
              <a:t>메소드</a:t>
            </a:r>
            <a:r>
              <a:rPr lang="ko-KR" altLang="en-US" dirty="0" smtClean="0"/>
              <a:t> 속성이 숨겨서 서버로 보내지게 되는 </a:t>
            </a:r>
            <a:r>
              <a:rPr lang="en-US" altLang="ko-KR" dirty="0" smtClean="0"/>
              <a:t>post</a:t>
            </a:r>
            <a:r>
              <a:rPr lang="ko-KR" altLang="en-US" dirty="0" smtClean="0"/>
              <a:t>방식과 정보가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오픈되는</a:t>
            </a:r>
            <a:r>
              <a:rPr lang="ko-KR" altLang="en-US" dirty="0" smtClean="0"/>
              <a:t> </a:t>
            </a:r>
            <a:r>
              <a:rPr lang="en-US" altLang="ko-KR" dirty="0" smtClean="0"/>
              <a:t>get</a:t>
            </a:r>
            <a:r>
              <a:rPr lang="ko-KR" altLang="en-US" dirty="0" smtClean="0"/>
              <a:t>방식이 있습니다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err="1" smtClean="0"/>
              <a:t>예를들어</a:t>
            </a:r>
            <a:r>
              <a:rPr lang="ko-KR" altLang="en-US" dirty="0" smtClean="0"/>
              <a:t> </a:t>
            </a:r>
            <a:r>
              <a:rPr lang="en-US" altLang="ko-KR" dirty="0" smtClean="0"/>
              <a:t>form</a:t>
            </a:r>
            <a:r>
              <a:rPr lang="ko-KR" altLang="en-US" dirty="0" smtClean="0"/>
              <a:t>태그 속성에서 </a:t>
            </a:r>
            <a:r>
              <a:rPr lang="en-US" altLang="ko-KR" dirty="0" smtClean="0"/>
              <a:t>action</a:t>
            </a:r>
            <a:r>
              <a:rPr lang="ko-KR" altLang="en-US" dirty="0" smtClean="0"/>
              <a:t>속성 특정 주소 값 이나 파일 위치를 </a:t>
            </a:r>
            <a:r>
              <a:rPr lang="en-US" altLang="ko-KR" dirty="0" smtClean="0"/>
              <a:t>(</a:t>
            </a:r>
            <a:r>
              <a:rPr lang="ko-KR" altLang="en-US" dirty="0" smtClean="0"/>
              <a:t>전송위치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method</a:t>
            </a:r>
            <a:r>
              <a:rPr lang="ko-KR" altLang="en-US" dirty="0" smtClean="0"/>
              <a:t>속성에서 입력 값의 전송방식을 정합니다</a:t>
            </a:r>
            <a:r>
              <a:rPr lang="en-US" altLang="ko-KR" dirty="0" smtClean="0"/>
              <a:t>. post/get</a:t>
            </a:r>
            <a:r>
              <a:rPr lang="ko-KR" altLang="en-US" dirty="0" smtClean="0"/>
              <a:t>방식이 있는데</a:t>
            </a:r>
            <a:endParaRPr lang="en-US" altLang="ko-KR" dirty="0" smtClean="0"/>
          </a:p>
          <a:p>
            <a:r>
              <a:rPr lang="ko-KR" altLang="en-US" dirty="0" err="1" smtClean="0"/>
              <a:t>백엔드</a:t>
            </a:r>
            <a:r>
              <a:rPr lang="ko-KR" altLang="en-US" dirty="0" smtClean="0"/>
              <a:t> 개발자가 이 입력 받은 정보를 데이터베이스로 가져와</a:t>
            </a:r>
            <a:endParaRPr lang="en-US" altLang="ko-KR" dirty="0" smtClean="0"/>
          </a:p>
          <a:p>
            <a:r>
              <a:rPr lang="ko-KR" altLang="en-US" dirty="0" smtClean="0"/>
              <a:t>아무나 접근할 수 없어 보이지 않는 부분인 서버를 관리하고</a:t>
            </a:r>
            <a:endParaRPr lang="en-US" altLang="ko-KR" dirty="0" smtClean="0"/>
          </a:p>
          <a:p>
            <a:r>
              <a:rPr lang="ko-KR" altLang="en-US" dirty="0" smtClean="0"/>
              <a:t>추후 로그인</a:t>
            </a:r>
            <a:r>
              <a:rPr lang="en-US" altLang="ko-KR" dirty="0" smtClean="0"/>
              <a:t>, </a:t>
            </a:r>
            <a:r>
              <a:rPr lang="ko-KR" altLang="en-US" dirty="0" smtClean="0"/>
              <a:t>본인 확인 등의 웹사이트를 운영하는데 중요한 개인 정보로 활용될 것입니다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바탕화면</a:t>
            </a:r>
            <a:r>
              <a:rPr lang="en-US" altLang="ko-KR" dirty="0" smtClean="0"/>
              <a:t>/folder/test/</a:t>
            </a:r>
            <a:r>
              <a:rPr lang="ko-KR" altLang="en-US" dirty="0" err="1" smtClean="0"/>
              <a:t>입력폼</a:t>
            </a:r>
            <a:r>
              <a:rPr lang="en-US" altLang="ko-KR" dirty="0" smtClean="0"/>
              <a:t>.html </a:t>
            </a:r>
            <a:r>
              <a:rPr lang="ko-KR" altLang="en-US" dirty="0" smtClean="0"/>
              <a:t>파일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CSS</a:t>
            </a:r>
            <a:r>
              <a:rPr lang="ko-KR" altLang="en-US" dirty="0" smtClean="0"/>
              <a:t>정석개정 </a:t>
            </a:r>
            <a:r>
              <a:rPr lang="en-US" altLang="ko-KR" dirty="0" smtClean="0"/>
              <a:t>137page / 143</a:t>
            </a:r>
            <a:r>
              <a:rPr lang="ko-KR" altLang="en-US" dirty="0" smtClean="0"/>
              <a:t>쪽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0E120B-F7C7-4DA4-A349-CBE83615A944}" type="slidenum">
              <a:rPr lang="ko-KR" altLang="en-US" smtClean="0"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493535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mtClean="0"/>
              <a:t>https://colorhunt.co/ </a:t>
            </a:r>
            <a:r>
              <a:rPr lang="ko-KR" altLang="en-US" smtClean="0"/>
              <a:t>등 </a:t>
            </a:r>
            <a:r>
              <a:rPr lang="en-US" altLang="ko-KR" smtClean="0"/>
              <a:t>css </a:t>
            </a:r>
            <a:r>
              <a:rPr lang="ko-KR" altLang="en-US" smtClean="0"/>
              <a:t>컬러 조합 검색해보기</a:t>
            </a:r>
            <a:r>
              <a:rPr lang="en-US" altLang="ko-KR" smtClean="0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0E120B-F7C7-4DA4-A349-CBE83615A944}" type="slidenum">
              <a:rPr lang="ko-KR" altLang="en-US" smtClean="0"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787083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37443">
              <a:defRPr/>
            </a:pPr>
            <a:r>
              <a:rPr lang="ko-KR" altLang="en-US" sz="1000" smtClean="0"/>
              <a:t>프론트엔드는</a:t>
            </a:r>
            <a:r>
              <a:rPr lang="en-US" altLang="ko-KR" sz="1000" smtClean="0"/>
              <a:t> </a:t>
            </a:r>
            <a:r>
              <a:rPr lang="ko-KR" altLang="en-US" sz="1000" dirty="0"/>
              <a:t>사용자 앞에 보이는 영역인 </a:t>
            </a:r>
            <a:r>
              <a:rPr lang="ko-KR" altLang="en-US" sz="1000" dirty="0" err="1"/>
              <a:t>웹브라우저</a:t>
            </a:r>
            <a:r>
              <a:rPr lang="ko-KR" altLang="en-US" sz="1000" dirty="0"/>
              <a:t> 화면에 보이는 것을 </a:t>
            </a:r>
            <a:r>
              <a:rPr lang="ko-KR" altLang="en-US" sz="1000"/>
              <a:t>다루고</a:t>
            </a:r>
            <a:r>
              <a:rPr lang="en-US" altLang="ko-KR" sz="1000" smtClean="0"/>
              <a:t>, </a:t>
            </a:r>
            <a:r>
              <a:rPr lang="ko-KR" altLang="en-US" sz="1000" smtClean="0"/>
              <a:t>백엔드는 </a:t>
            </a:r>
            <a:r>
              <a:rPr lang="ko-KR" altLang="en-US" sz="1000" dirty="0"/>
              <a:t>뒤에서 보이지 않는 영역을 뜻합니다</a:t>
            </a:r>
            <a:r>
              <a:rPr lang="en-US" altLang="ko-KR" sz="1000" dirty="0"/>
              <a:t>.</a:t>
            </a:r>
          </a:p>
          <a:p>
            <a:pPr defTabSz="937443">
              <a:defRPr/>
            </a:pPr>
            <a:r>
              <a:rPr lang="en-US" altLang="ko-KR" sz="1000" dirty="0"/>
              <a:t> </a:t>
            </a:r>
            <a:r>
              <a:rPr lang="ko-KR" altLang="en-US" sz="1000" dirty="0"/>
              <a:t>웹사이트에서 회원가입을 하거나 물건 주문할 때 우리는 입력을 합니다</a:t>
            </a:r>
            <a:r>
              <a:rPr lang="en-US" altLang="ko-KR" sz="1000" dirty="0"/>
              <a:t>.</a:t>
            </a:r>
          </a:p>
          <a:p>
            <a:pPr defTabSz="937443">
              <a:defRPr/>
            </a:pPr>
            <a:r>
              <a:rPr lang="ko-KR" altLang="en-US" sz="1000" dirty="0"/>
              <a:t> 입력한 자료인 데이터베이스가 중요한 정보가 될 수 있기 때문에 개발자가 하는 일이 많아지는 부분이 될 것입니다</a:t>
            </a:r>
            <a:r>
              <a:rPr lang="en-US" altLang="ko-KR" sz="1000" dirty="0"/>
              <a:t>.</a:t>
            </a:r>
          </a:p>
          <a:p>
            <a:pPr defTabSz="937443">
              <a:defRPr/>
            </a:pPr>
            <a:r>
              <a:rPr lang="en-US" altLang="ko-KR" sz="1000" dirty="0" smtClean="0"/>
              <a:t>form</a:t>
            </a:r>
            <a:r>
              <a:rPr lang="ko-KR" altLang="en-US" sz="1000" dirty="0" err="1" smtClean="0"/>
              <a:t>폼태그</a:t>
            </a:r>
            <a:r>
              <a:rPr lang="ko-KR" altLang="en-US" sz="1000" dirty="0" smtClean="0"/>
              <a:t> </a:t>
            </a:r>
            <a:r>
              <a:rPr lang="ko-KR" altLang="en-US" sz="1000" dirty="0"/>
              <a:t>등에서 입력 받은 내용을 서버로 보내</a:t>
            </a:r>
            <a:r>
              <a:rPr lang="en-US" altLang="ko-KR" sz="1000" dirty="0"/>
              <a:t>[</a:t>
            </a:r>
            <a:r>
              <a:rPr lang="ko-KR" altLang="en-US" sz="1000" dirty="0"/>
              <a:t>클릭</a:t>
            </a:r>
            <a:r>
              <a:rPr lang="en-US" altLang="ko-KR" sz="1000" dirty="0"/>
              <a:t>!]</a:t>
            </a:r>
            <a:r>
              <a:rPr lang="ko-KR" altLang="en-US" sz="1000" dirty="0"/>
              <a:t> </a:t>
            </a:r>
            <a:r>
              <a:rPr lang="ko-KR" altLang="en-US" sz="1000" dirty="0" err="1"/>
              <a:t>백엔드</a:t>
            </a:r>
            <a:r>
              <a:rPr lang="ko-KR" altLang="en-US" sz="1000" dirty="0"/>
              <a:t> 영역에서 처리합니다</a:t>
            </a:r>
            <a:r>
              <a:rPr lang="en-US" altLang="ko-KR" sz="1000" dirty="0" smtClean="0"/>
              <a:t>.</a:t>
            </a:r>
          </a:p>
          <a:p>
            <a:pPr defTabSz="937443">
              <a:defRPr/>
            </a:pPr>
            <a:r>
              <a:rPr lang="en-US" altLang="ko-KR" sz="1000" dirty="0" smtClean="0"/>
              <a:t>form</a:t>
            </a:r>
            <a:r>
              <a:rPr lang="ko-KR" altLang="en-US" sz="1000" dirty="0" smtClean="0"/>
              <a:t>태그 속성 </a:t>
            </a:r>
            <a:r>
              <a:rPr lang="en-US" altLang="ko-KR" sz="1000" dirty="0" smtClean="0"/>
              <a:t>action(</a:t>
            </a:r>
            <a:r>
              <a:rPr lang="ko-KR" altLang="en-US" sz="1000" dirty="0" smtClean="0"/>
              <a:t>특정 </a:t>
            </a:r>
            <a:r>
              <a:rPr lang="ko-KR" altLang="en-US" sz="1000" dirty="0" err="1" smtClean="0"/>
              <a:t>주솟값이나</a:t>
            </a:r>
            <a:r>
              <a:rPr lang="ko-KR" altLang="en-US" sz="1000" dirty="0" smtClean="0"/>
              <a:t> 파일위치</a:t>
            </a:r>
            <a:r>
              <a:rPr lang="en-US" altLang="ko-KR" sz="1000" dirty="0" smtClean="0"/>
              <a:t>), method(</a:t>
            </a:r>
            <a:r>
              <a:rPr lang="ko-KR" altLang="en-US" sz="1000" dirty="0" smtClean="0"/>
              <a:t>전송방식</a:t>
            </a:r>
            <a:r>
              <a:rPr lang="en-US" altLang="ko-KR" sz="1000" dirty="0" smtClean="0"/>
              <a:t>)</a:t>
            </a:r>
            <a:endParaRPr lang="en-US" altLang="ko-KR" sz="1000" dirty="0"/>
          </a:p>
          <a:p>
            <a:pPr defTabSz="937443">
              <a:defRPr/>
            </a:pPr>
            <a:endParaRPr lang="en-US" altLang="ko-KR" sz="1000" dirty="0"/>
          </a:p>
          <a:p>
            <a:pPr defTabSz="937443">
              <a:defRPr/>
            </a:pPr>
            <a:r>
              <a:rPr lang="ko-KR" altLang="en-US" sz="1000" dirty="0"/>
              <a:t>두 가지를 다 커버할 수 있는 </a:t>
            </a:r>
            <a:r>
              <a:rPr lang="ko-KR" altLang="en-US" sz="1000" dirty="0" err="1"/>
              <a:t>풀스택</a:t>
            </a:r>
            <a:r>
              <a:rPr lang="ko-KR" altLang="en-US" sz="1000" dirty="0"/>
              <a:t> 개발자도 </a:t>
            </a:r>
            <a:r>
              <a:rPr lang="ko-KR" altLang="en-US" sz="1000"/>
              <a:t>있습니다</a:t>
            </a:r>
            <a:r>
              <a:rPr lang="en-US" altLang="ko-KR" sz="1000" smtClean="0"/>
              <a:t>. </a:t>
            </a:r>
            <a:endParaRPr lang="en-US" altLang="ko-KR" sz="1000" dirty="0"/>
          </a:p>
          <a:p>
            <a:pPr defTabSz="937443">
              <a:defRPr/>
            </a:pPr>
            <a:endParaRPr lang="en-US" altLang="ko-KR" sz="1000" dirty="0"/>
          </a:p>
          <a:p>
            <a:r>
              <a:rPr lang="ko-KR" altLang="en-US" sz="1000" dirty="0"/>
              <a:t>사용자 화면을 구성하여 앞에 보이는 것을 뜻하는 </a:t>
            </a:r>
            <a:r>
              <a:rPr lang="ko-KR" altLang="en-US" sz="1000" dirty="0" err="1"/>
              <a:t>프론트엔드</a:t>
            </a:r>
            <a:r>
              <a:rPr lang="ko-KR" altLang="en-US" sz="1000" dirty="0"/>
              <a:t> 영역과</a:t>
            </a:r>
            <a:r>
              <a:rPr lang="en-US" altLang="ko-KR" sz="1000" dirty="0"/>
              <a:t>,</a:t>
            </a:r>
          </a:p>
          <a:p>
            <a:r>
              <a:rPr lang="ko-KR" altLang="en-US" sz="1000" dirty="0" err="1"/>
              <a:t>폼태그에서</a:t>
            </a:r>
            <a:r>
              <a:rPr lang="ko-KR" altLang="en-US" sz="1000" dirty="0"/>
              <a:t> 입력 받은 내용 등을 서버로 넘겨 처리하는 </a:t>
            </a:r>
            <a:r>
              <a:rPr lang="ko-KR" altLang="en-US" sz="1000" dirty="0" err="1"/>
              <a:t>백엔드</a:t>
            </a:r>
            <a:r>
              <a:rPr lang="ko-KR" altLang="en-US" sz="1000" dirty="0"/>
              <a:t> 영역으로 나뉠 수 </a:t>
            </a:r>
            <a:r>
              <a:rPr lang="ko-KR" altLang="en-US" sz="1000"/>
              <a:t>있습니다</a:t>
            </a:r>
            <a:r>
              <a:rPr lang="en-US" altLang="ko-KR" sz="1000" smtClean="0"/>
              <a:t>. </a:t>
            </a:r>
            <a:endParaRPr lang="en-US" altLang="ko-KR" sz="10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0E120B-F7C7-4DA4-A349-CBE83615A944}" type="slidenum">
              <a:rPr lang="ko-KR" altLang="en-US" smtClean="0"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81583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사용자가 입력한 내용을 서버 쪽 프로그램으로 어떻게 넘겨줄 것인지 지정</a:t>
            </a:r>
            <a:r>
              <a:rPr lang="en-US" altLang="ko-KR" dirty="0" smtClean="0"/>
              <a:t>. method</a:t>
            </a:r>
            <a:r>
              <a:rPr lang="ko-KR" altLang="en-US" dirty="0" smtClean="0"/>
              <a:t>에서 사용할 속성값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get :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데이터를 </a:t>
            </a:r>
            <a:r>
              <a:rPr lang="en-US" altLang="ko-KR" baseline="0" dirty="0" smtClean="0"/>
              <a:t>256~ 4,096byte</a:t>
            </a:r>
            <a:r>
              <a:rPr lang="ko-KR" altLang="en-US" baseline="0" dirty="0" smtClean="0"/>
              <a:t>까지만 서버로 넘길 수 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주소 표시줄에 입력한 내용 그대로 드러남</a:t>
            </a:r>
            <a:endParaRPr lang="en-US" altLang="ko-KR" baseline="0" dirty="0" smtClean="0"/>
          </a:p>
          <a:p>
            <a:r>
              <a:rPr lang="en-US" altLang="ko-KR" baseline="0" dirty="0" smtClean="0"/>
              <a:t>post : </a:t>
            </a:r>
            <a:r>
              <a:rPr lang="ko-KR" altLang="en-US" baseline="0" dirty="0" smtClean="0"/>
              <a:t>길이 제한</a:t>
            </a:r>
            <a:r>
              <a:rPr lang="en-US" altLang="ko-KR" baseline="0" dirty="0" smtClean="0"/>
              <a:t>x </a:t>
            </a:r>
            <a:r>
              <a:rPr lang="ko-KR" altLang="en-US" baseline="0" dirty="0" smtClean="0"/>
              <a:t>내용 </a:t>
            </a:r>
            <a:r>
              <a:rPr lang="ko-KR" altLang="en-US" baseline="0" smtClean="0"/>
              <a:t>드러나지 </a:t>
            </a:r>
            <a:r>
              <a:rPr lang="en-US" altLang="ko-KR" baseline="0" smtClean="0"/>
              <a:t>x</a:t>
            </a:r>
            <a:r>
              <a:rPr lang="en-US" altLang="ko-KR" baseline="0" dirty="0" smtClean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0E120B-F7C7-4DA4-A349-CBE83615A944}" type="slidenum">
              <a:rPr lang="ko-KR" altLang="en-US" smtClean="0"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836406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0E120B-F7C7-4DA4-A349-CBE83615A944}" type="slidenum">
              <a:rPr lang="ko-KR" altLang="en-US" smtClean="0"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18485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안녕하십니까 오늘부터 여러분과 </a:t>
            </a:r>
            <a:endParaRPr lang="en-US" altLang="ko-KR" dirty="0" smtClean="0"/>
          </a:p>
          <a:p>
            <a:r>
              <a:rPr lang="en-US" altLang="ko-KR" dirty="0" smtClean="0"/>
              <a:t>html, </a:t>
            </a:r>
            <a:r>
              <a:rPr lang="en-US" altLang="ko-KR" dirty="0" err="1" smtClean="0"/>
              <a:t>css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js</a:t>
            </a:r>
            <a:r>
              <a:rPr lang="ko-KR" altLang="en-US" dirty="0" smtClean="0"/>
              <a:t>를 함께 공부하게 될 </a:t>
            </a:r>
            <a:r>
              <a:rPr lang="en-US" altLang="ko-KR" dirty="0" smtClean="0"/>
              <a:t>…</a:t>
            </a:r>
            <a:r>
              <a:rPr lang="ko-KR" altLang="en-US" dirty="0" smtClean="0"/>
              <a:t>입니다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잘 부탁 드립니다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html</a:t>
            </a:r>
            <a:r>
              <a:rPr lang="ko-KR" altLang="en-US" dirty="0" smtClean="0"/>
              <a:t>이란 무엇일까요</a:t>
            </a:r>
            <a:r>
              <a:rPr lang="en-US" altLang="ko-KR" dirty="0" smtClean="0"/>
              <a:t>?</a:t>
            </a:r>
          </a:p>
          <a:p>
            <a:r>
              <a:rPr lang="ko-KR" altLang="en-US" dirty="0" err="1" smtClean="0"/>
              <a:t>하이퍼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텍스트 </a:t>
            </a:r>
            <a:r>
              <a:rPr lang="ko-KR" altLang="en-US" baseline="0" dirty="0" err="1" smtClean="0"/>
              <a:t>마크업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랭기쥐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의 맨 </a:t>
            </a:r>
            <a:r>
              <a:rPr lang="ko-KR" altLang="en-US" baseline="0" dirty="0" err="1" smtClean="0"/>
              <a:t>앞자를</a:t>
            </a:r>
            <a:r>
              <a:rPr lang="ko-KR" altLang="en-US" baseline="0" dirty="0" smtClean="0"/>
              <a:t> 따서 만든 </a:t>
            </a:r>
            <a:r>
              <a:rPr lang="en-US" altLang="ko-KR" baseline="0" dirty="0" smtClean="0"/>
              <a:t>html</a:t>
            </a:r>
            <a:r>
              <a:rPr lang="ko-KR" altLang="en-US" baseline="0" dirty="0" smtClean="0"/>
              <a:t>은 </a:t>
            </a:r>
            <a:endParaRPr lang="en-US" altLang="ko-KR" baseline="0" dirty="0" smtClean="0"/>
          </a:p>
          <a:p>
            <a:r>
              <a:rPr lang="ko-KR" altLang="en-US" dirty="0" smtClean="0"/>
              <a:t>우리가 보는 인터넷 상에서 사용되는 </a:t>
            </a:r>
            <a:r>
              <a:rPr lang="ko-KR" altLang="en-US" dirty="0" err="1" smtClean="0"/>
              <a:t>웹페이지의</a:t>
            </a:r>
            <a:r>
              <a:rPr lang="ko-KR" altLang="en-US" dirty="0" smtClean="0"/>
              <a:t> 정보를 표현하기 위한 언어입니다</a:t>
            </a:r>
            <a:r>
              <a:rPr lang="en-US" altLang="ko-KR" dirty="0" smtClean="0"/>
              <a:t>.</a:t>
            </a:r>
          </a:p>
          <a:p>
            <a:pPr defTabSz="937443">
              <a:defRPr/>
            </a:pPr>
            <a:r>
              <a:rPr lang="ko-KR" altLang="en-US" dirty="0" smtClean="0"/>
              <a:t>그렇다면 </a:t>
            </a:r>
            <a:r>
              <a:rPr lang="ko-KR" altLang="en-US" dirty="0" err="1" smtClean="0"/>
              <a:t>하이퍼텍스는</a:t>
            </a:r>
            <a:r>
              <a:rPr lang="ko-KR" altLang="en-US" dirty="0" smtClean="0"/>
              <a:t> 무엇이고 </a:t>
            </a:r>
            <a:r>
              <a:rPr lang="ko-KR" altLang="en-US" dirty="0" err="1" smtClean="0"/>
              <a:t>마크업은</a:t>
            </a:r>
            <a:r>
              <a:rPr lang="ko-KR" altLang="en-US" dirty="0" smtClean="0"/>
              <a:t> 무엇일까요</a:t>
            </a:r>
            <a:r>
              <a:rPr lang="en-US" altLang="ko-KR" dirty="0" smtClean="0"/>
              <a:t>?</a:t>
            </a:r>
          </a:p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0E120B-F7C7-4DA4-A349-CBE83615A944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747739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label </a:t>
            </a:r>
            <a:r>
              <a:rPr lang="ko-KR" altLang="en-US" dirty="0" smtClean="0"/>
              <a:t>태그를 사용하면 폼 요소와 레이블 텍스트가 서로 연결되었다는 것을 웹 브라우저가 알 수 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0E120B-F7C7-4DA4-A349-CBE83615A944}" type="slidenum">
              <a:rPr lang="ko-KR" altLang="en-US" smtClean="0"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43356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웹</a:t>
            </a:r>
            <a:r>
              <a:rPr lang="en-US" altLang="ko-KR" dirty="0" smtClean="0"/>
              <a:t>3</a:t>
            </a:r>
            <a:r>
              <a:rPr lang="ko-KR" altLang="en-US" dirty="0" smtClean="0"/>
              <a:t>정석</a:t>
            </a:r>
            <a:r>
              <a:rPr lang="en-US" altLang="ko-KR" dirty="0" smtClean="0"/>
              <a:t>127,156,157 label </a:t>
            </a:r>
            <a:r>
              <a:rPr lang="ko-KR" altLang="en-US" dirty="0" smtClean="0"/>
              <a:t>쓰는 방법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0E120B-F7C7-4DA4-A349-CBE83615A944}" type="slidenum">
              <a:rPr lang="ko-KR" altLang="en-US" smtClean="0"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118045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submit : </a:t>
            </a:r>
            <a:r>
              <a:rPr lang="ko-KR" altLang="en-US" dirty="0" smtClean="0"/>
              <a:t>폼을 서버로 전송</a:t>
            </a:r>
            <a:endParaRPr lang="en-US" altLang="ko-KR" dirty="0" smtClean="0"/>
          </a:p>
          <a:p>
            <a:r>
              <a:rPr lang="en-US" altLang="ko-KR" dirty="0" smtClean="0"/>
              <a:t>reset : </a:t>
            </a:r>
            <a:r>
              <a:rPr lang="ko-KR" altLang="en-US" dirty="0" smtClean="0"/>
              <a:t>폼에 입력한 내용 초기화</a:t>
            </a:r>
            <a:endParaRPr lang="en-US" altLang="ko-KR" dirty="0" smtClean="0"/>
          </a:p>
          <a:p>
            <a:r>
              <a:rPr lang="en-US" altLang="ko-KR" dirty="0" smtClean="0"/>
              <a:t>button : </a:t>
            </a:r>
            <a:r>
              <a:rPr lang="ko-KR" altLang="en-US" dirty="0" smtClean="0"/>
              <a:t>버튼 형태만 있을 뿐 자체 기능 없음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0E120B-F7C7-4DA4-A349-CBE83615A944}" type="slidenum">
              <a:rPr lang="ko-KR" altLang="en-US" smtClean="0"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3798010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http://www.tcpschool.com/examples/tryit/tryhtml.php?filename=html_ref_tag_input_list_01</a:t>
            </a:r>
          </a:p>
          <a:p>
            <a:r>
              <a:rPr lang="ko-KR" altLang="en-US" smtClean="0"/>
              <a:t>데이터 리스트에 대한 설명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0E120B-F7C7-4DA4-A349-CBE83615A944}" type="slidenum">
              <a:rPr lang="ko-KR" altLang="en-US" smtClean="0"/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414371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37443">
              <a:defRPr/>
            </a:pP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컨텐츠를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그룹핑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해주어서 관리하거나 페이지 디자인 배치를 편리하게 해줍니다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(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콘텐츠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컨테이너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) 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컨텐츠를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묶어준다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latinLnBrk="1"/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div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는 구분된</a:t>
            </a:r>
            <a:r>
              <a:rPr lang="ko-KR" altLang="en-US" baseline="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큰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내용에 대해 분할하여 레이아웃 구성하는데 유리하다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latinLnBrk="1"/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CSS 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스타일 지정하는데 자주 사용할 것이기 때문에 저절로 익히게 될 것입니다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latinLnBrk="1"/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atinLnBrk="1"/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inline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이란 일렬로 늘어선 이라는 뜻을 생각해보면 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인라인스케이트의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바퀴를 생각하면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atinLnBrk="1"/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한 줄로 나란히 있는 것을 보면 기억하기 쉬울 것입니다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latinLnBrk="1"/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블록은 박스 느낌으로 기억하면 됩니다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latinLnBrk="1"/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atinLnBrk="1"/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예제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04-1-3</a:t>
            </a:r>
          </a:p>
          <a:p>
            <a:pPr latinLnBrk="1"/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	04-1-4</a:t>
            </a:r>
            <a:endParaRPr lang="ko-KR" altLang="en-US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0E120B-F7C7-4DA4-A349-CBE83615A944}" type="slidenum">
              <a:rPr lang="ko-KR" altLang="en-US" smtClean="0"/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09383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mtClean="0"/>
              <a:t>황</a:t>
            </a:r>
            <a:r>
              <a:rPr lang="en-US" altLang="ko-KR" smtClean="0"/>
              <a:t>214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0E120B-F7C7-4DA4-A349-CBE83615A944}" type="slidenum">
              <a:rPr lang="ko-KR" altLang="en-US" smtClean="0"/>
              <a:t>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836034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105page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&lt;embed </a:t>
            </a:r>
            <a:r>
              <a:rPr lang="en-US" altLang="ko-KR" dirty="0" err="1" smtClean="0"/>
              <a:t>src</a:t>
            </a:r>
            <a:r>
              <a:rPr lang="en-US" altLang="ko-KR" dirty="0" smtClean="0"/>
              <a:t>=“medias/spring.mp3”&gt;</a:t>
            </a:r>
          </a:p>
          <a:p>
            <a:endParaRPr lang="en-US" altLang="ko-KR" dirty="0" smtClean="0"/>
          </a:p>
          <a:p>
            <a:r>
              <a:rPr lang="en-US" altLang="ko-KR" dirty="0" err="1" smtClean="0"/>
              <a:t>autoplay</a:t>
            </a:r>
            <a:r>
              <a:rPr lang="en-US" altLang="ko-KR" dirty="0" smtClean="0"/>
              <a:t> loop </a:t>
            </a:r>
            <a:r>
              <a:rPr lang="ko-KR" altLang="en-US" dirty="0" smtClean="0"/>
              <a:t>플레이어 </a:t>
            </a:r>
            <a:r>
              <a:rPr lang="ko-KR" altLang="en-US" dirty="0" err="1" smtClean="0"/>
              <a:t>표시없이</a:t>
            </a:r>
            <a:r>
              <a:rPr lang="ko-KR" altLang="en-US" dirty="0" smtClean="0"/>
              <a:t> 넣기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0E120B-F7C7-4DA4-A349-CBE83615A944}" type="slidenum">
              <a:rPr lang="ko-KR" altLang="en-US" smtClean="0"/>
              <a:t>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8596210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0E120B-F7C7-4DA4-A349-CBE83615A944}" type="slidenum">
              <a:rPr lang="ko-KR" altLang="en-US" smtClean="0"/>
              <a:t>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6539569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0E120B-F7C7-4DA4-A349-CBE83615A944}" type="slidenum">
              <a:rPr lang="ko-KR" altLang="en-US" smtClean="0"/>
              <a:t>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7866855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0E120B-F7C7-4DA4-A349-CBE83615A944}" type="slidenum">
              <a:rPr lang="ko-KR" altLang="en-US" smtClean="0"/>
              <a:t>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0908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웹사이트에서 더 상세한 정보를 보기 </a:t>
            </a:r>
            <a:r>
              <a:rPr lang="ko-KR" altLang="en-US" smtClean="0"/>
              <a:t>위해 </a:t>
            </a:r>
            <a:r>
              <a:rPr lang="ko-KR" altLang="en-US" smtClean="0"/>
              <a:t>우리는 </a:t>
            </a:r>
            <a:r>
              <a:rPr lang="ko-KR" altLang="en-US" dirty="0" smtClean="0"/>
              <a:t>클릭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또는 터치를 통해서 다른 페이지로 이동합니다</a:t>
            </a:r>
            <a:r>
              <a:rPr lang="en-US" altLang="ko-KR" baseline="0" dirty="0" smtClean="0"/>
              <a:t>. </a:t>
            </a:r>
          </a:p>
          <a:p>
            <a:r>
              <a:rPr lang="ko-KR" altLang="en-US" baseline="0" dirty="0" smtClean="0"/>
              <a:t>이런 것을 하이퍼텍스트 링크라고 합니다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문서를 연결해 주는 </a:t>
            </a:r>
            <a:r>
              <a:rPr lang="ko-KR" altLang="en-US" baseline="0" smtClean="0"/>
              <a:t>것입니다</a:t>
            </a:r>
            <a:r>
              <a:rPr lang="en-US" altLang="ko-KR" baseline="0" smtClean="0"/>
              <a:t>.</a:t>
            </a:r>
            <a:r>
              <a:rPr lang="en-US" altLang="ko-KR" smtClean="0"/>
              <a:t>(</a:t>
            </a:r>
            <a:r>
              <a:rPr lang="ko-KR" altLang="en-US" dirty="0"/>
              <a:t>한 문서에서 다른 문서로 즉시 접근할 수 있는 </a:t>
            </a:r>
            <a:r>
              <a:rPr lang="ko-KR" altLang="en-US"/>
              <a:t>텍스트이다</a:t>
            </a:r>
            <a:r>
              <a:rPr lang="en-US" altLang="ko-KR" smtClean="0"/>
              <a:t>.)</a:t>
            </a:r>
          </a:p>
          <a:p>
            <a:r>
              <a:rPr lang="ko-KR" altLang="en-US" smtClean="0"/>
              <a:t>텍스트 전체 구조가 하이퍼텍스트</a:t>
            </a:r>
            <a:r>
              <a:rPr lang="en-US" altLang="ko-KR" smtClean="0"/>
              <a:t>: </a:t>
            </a:r>
            <a:r>
              <a:rPr lang="ko-KR" altLang="en-US" smtClean="0"/>
              <a:t>연결 가능한 구조</a:t>
            </a:r>
            <a:r>
              <a:rPr lang="en-US" altLang="ko-KR" smtClean="0"/>
              <a:t>, </a:t>
            </a:r>
            <a:r>
              <a:rPr lang="ko-KR" altLang="en-US" smtClean="0"/>
              <a:t>텍스트 전체 개념</a:t>
            </a:r>
            <a:endParaRPr lang="en-US" altLang="ko-KR" smtClean="0"/>
          </a:p>
          <a:p>
            <a:r>
              <a:rPr lang="en-US" altLang="ko-KR" smtClean="0"/>
              <a:t>	</a:t>
            </a:r>
            <a:r>
              <a:rPr lang="en-US" altLang="ko-KR" baseline="0" smtClean="0"/>
              <a:t>      </a:t>
            </a:r>
            <a:r>
              <a:rPr lang="en-US" altLang="ko-KR" smtClean="0"/>
              <a:t> </a:t>
            </a:r>
            <a:r>
              <a:rPr lang="ko-KR" altLang="en-US" smtClean="0"/>
              <a:t>하이퍼링크</a:t>
            </a:r>
            <a:r>
              <a:rPr lang="en-US" altLang="ko-KR" smtClean="0"/>
              <a:t>: </a:t>
            </a:r>
            <a:r>
              <a:rPr lang="ko-KR" altLang="en-US" smtClean="0"/>
              <a:t>일부 </a:t>
            </a:r>
            <a:r>
              <a:rPr lang="en-US" altLang="ko-KR" smtClean="0"/>
              <a:t>&lt;a&gt; button,</a:t>
            </a:r>
            <a:r>
              <a:rPr lang="en-US" altLang="ko-KR" baseline="0" smtClean="0"/>
              <a:t> img</a:t>
            </a:r>
            <a:endParaRPr lang="en-US" altLang="ko-KR" baseline="0" dirty="0" smtClean="0"/>
          </a:p>
          <a:p>
            <a:r>
              <a:rPr lang="ko-KR" altLang="en-US" baseline="0" dirty="0" err="1" smtClean="0"/>
              <a:t>마크업은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make</a:t>
            </a:r>
            <a:r>
              <a:rPr lang="ko-KR" altLang="en-US" baseline="0" dirty="0" smtClean="0"/>
              <a:t>와 </a:t>
            </a:r>
            <a:r>
              <a:rPr lang="en-US" altLang="ko-KR" baseline="0" dirty="0" smtClean="0"/>
              <a:t>up</a:t>
            </a:r>
            <a:r>
              <a:rPr lang="ko-KR" altLang="en-US" baseline="0" dirty="0" smtClean="0"/>
              <a:t>의 합성어로 </a:t>
            </a:r>
            <a:r>
              <a:rPr lang="en-US" altLang="ko-KR" baseline="0" dirty="0" smtClean="0"/>
              <a:t>‘</a:t>
            </a:r>
            <a:r>
              <a:rPr lang="ko-KR" altLang="en-US" baseline="0" dirty="0" smtClean="0"/>
              <a:t>표시한다</a:t>
            </a:r>
            <a:r>
              <a:rPr lang="en-US" altLang="ko-KR" baseline="0" dirty="0" smtClean="0"/>
              <a:t>’</a:t>
            </a:r>
            <a:r>
              <a:rPr lang="ko-KR" altLang="en-US" baseline="0" dirty="0" smtClean="0"/>
              <a:t>라는 뜻입니다</a:t>
            </a:r>
            <a:r>
              <a:rPr lang="en-US" altLang="ko-KR" baseline="0" dirty="0" smtClean="0"/>
              <a:t>.</a:t>
            </a:r>
          </a:p>
          <a:p>
            <a:pPr defTabSz="937443">
              <a:defRPr/>
            </a:pPr>
            <a:r>
              <a: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텍스트</a:t>
            </a:r>
            <a:r>
              <a:rPr lang="en-US" altLang="ko-KR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(</a:t>
            </a:r>
            <a:r>
              <a: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제목</a:t>
            </a:r>
            <a:r>
              <a:rPr lang="en-US" altLang="ko-KR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/</a:t>
            </a:r>
            <a:r>
              <a: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강조</a:t>
            </a:r>
            <a:r>
              <a:rPr lang="en-US" altLang="ko-KR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/</a:t>
            </a:r>
            <a:r>
              <a: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리스트</a:t>
            </a:r>
            <a:r>
              <a:rPr lang="en-US" altLang="ko-KR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), </a:t>
            </a:r>
            <a:r>
              <a: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이미지</a:t>
            </a:r>
            <a:r>
              <a:rPr lang="en-US" altLang="ko-KR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영상 등 위치를 표시하는 것 의미합니다</a:t>
            </a:r>
            <a:r>
              <a:rPr lang="en-US" altLang="ko-KR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</a:p>
          <a:p>
            <a:pPr defTabSz="937443">
              <a:defRPr/>
            </a:pPr>
            <a:r>
              <a: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실습을 통해서 익히게 될 것입니다</a:t>
            </a:r>
            <a:r>
              <a:rPr lang="en-US" altLang="ko-KR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  <a:endParaRPr lang="ko-KR" altLang="en-US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0E120B-F7C7-4DA4-A349-CBE83615A944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611674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0E120B-F7C7-4DA4-A349-CBE83615A944}" type="slidenum">
              <a:rPr lang="ko-KR" altLang="en-US" smtClean="0"/>
              <a:t>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9604650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37443">
              <a:defRPr/>
            </a:pPr>
            <a:r>
              <a:rPr lang="ko-KR" altLang="en-US" u="sng" dirty="0">
                <a:hlinkClick r:id="rId3"/>
              </a:rPr>
              <a:t>문단</a:t>
            </a:r>
            <a:r>
              <a:rPr lang="en-US" altLang="ko-KR" dirty="0"/>
              <a:t>paragraph</a:t>
            </a:r>
          </a:p>
          <a:p>
            <a:pPr defTabSz="937443">
              <a:defRPr/>
            </a:pPr>
            <a:r>
              <a:rPr lang="ko-KR" altLang="en-US" dirty="0"/>
              <a:t>꺾쇠괄호</a:t>
            </a:r>
            <a:r>
              <a:rPr lang="en-US" altLang="ko-KR" dirty="0"/>
              <a:t>〈 〉</a:t>
            </a:r>
          </a:p>
          <a:p>
            <a:pPr defTabSz="937443">
              <a:defRPr/>
            </a:pPr>
            <a:endParaRPr lang="en-US" altLang="ko-KR" b="1" dirty="0"/>
          </a:p>
          <a:p>
            <a:r>
              <a:rPr lang="ko-KR" altLang="en-US" dirty="0" smtClean="0"/>
              <a:t>에 다 배울 수는 없으니 자주 사용하는 것</a:t>
            </a:r>
            <a:r>
              <a:rPr lang="ko-KR" altLang="en-US" baseline="0" dirty="0" smtClean="0"/>
              <a:t> 위주로 </a:t>
            </a:r>
            <a:r>
              <a:rPr lang="ko-KR" altLang="en-US" dirty="0" smtClean="0"/>
              <a:t>직접 입력해보면서 실습을 통해 습득할 수 있습니다</a:t>
            </a:r>
            <a:r>
              <a:rPr lang="en-US" altLang="ko-KR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0E120B-F7C7-4DA4-A349-CBE83615A944}" type="slidenum">
              <a:rPr lang="ko-KR" altLang="en-US" smtClean="0">
                <a:solidFill>
                  <a:prstClr val="black"/>
                </a:solidFill>
              </a:rPr>
              <a:pPr/>
              <a:t>77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81184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0E120B-F7C7-4DA4-A349-CBE83615A944}" type="slidenum">
              <a:rPr lang="ko-KR" altLang="en-US" smtClean="0"/>
              <a:t>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526057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 smtClean="0"/>
          </a:p>
          <a:p>
            <a:r>
              <a:rPr lang="ko-KR" altLang="en-US" dirty="0" smtClean="0"/>
              <a:t>만드는 시간은 </a:t>
            </a:r>
            <a:r>
              <a:rPr lang="ko-KR" altLang="en-US" dirty="0" err="1" smtClean="0"/>
              <a:t>수업중에</a:t>
            </a:r>
            <a:r>
              <a:rPr lang="ko-KR" altLang="en-US" dirty="0" smtClean="0"/>
              <a:t> 드리고 </a:t>
            </a:r>
            <a:endParaRPr lang="en-US" altLang="ko-KR" dirty="0" smtClean="0"/>
          </a:p>
          <a:p>
            <a:r>
              <a:rPr lang="ko-KR" altLang="en-US" dirty="0" smtClean="0"/>
              <a:t>오전 새로운 것 나가는 위주</a:t>
            </a:r>
            <a:r>
              <a:rPr lang="en-US" altLang="ko-KR" dirty="0" smtClean="0"/>
              <a:t>. </a:t>
            </a:r>
            <a:r>
              <a:rPr lang="ko-KR" altLang="en-US" dirty="0" smtClean="0"/>
              <a:t>오후 실습 위주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매 수업시간에 새로운 것 나가고 반복</a:t>
            </a:r>
            <a:r>
              <a:rPr lang="en-US" altLang="ko-KR" dirty="0" smtClean="0"/>
              <a:t>. </a:t>
            </a:r>
            <a:r>
              <a:rPr lang="ko-KR" altLang="en-US" dirty="0" smtClean="0"/>
              <a:t>실습위주</a:t>
            </a:r>
            <a:r>
              <a:rPr lang="en-US" altLang="ko-KR" dirty="0" smtClean="0"/>
              <a:t>. </a:t>
            </a:r>
            <a:r>
              <a:rPr lang="ko-KR" altLang="en-US" dirty="0" smtClean="0"/>
              <a:t>교재 중간중간 보기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무언가 </a:t>
            </a:r>
            <a:r>
              <a:rPr lang="en-US" altLang="ko-KR" dirty="0" err="1" smtClean="0"/>
              <a:t>deadlin</a:t>
            </a:r>
            <a:r>
              <a:rPr lang="ko-KR" altLang="en-US" dirty="0" smtClean="0"/>
              <a:t>가지고 만들어 보는 것 중요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0E120B-F7C7-4DA4-A349-CBE83615A944}" type="slidenum">
              <a:rPr lang="ko-KR" altLang="en-US" smtClean="0"/>
              <a:t>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4059885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 smtClean="0"/>
          </a:p>
          <a:p>
            <a:r>
              <a:rPr lang="ko-KR" altLang="en-US" dirty="0" smtClean="0"/>
              <a:t>만드는 시간은 수업 중에 드리고 </a:t>
            </a:r>
            <a:endParaRPr lang="en-US" altLang="ko-KR" dirty="0" smtClean="0"/>
          </a:p>
          <a:p>
            <a:r>
              <a:rPr lang="en-US" altLang="ko-KR" dirty="0" smtClean="0"/>
              <a:t>*</a:t>
            </a:r>
            <a:r>
              <a:rPr lang="ko-KR" altLang="en-US" dirty="0" smtClean="0"/>
              <a:t>오전 새로운 것 나가는 위주</a:t>
            </a:r>
            <a:r>
              <a:rPr lang="en-US" altLang="ko-KR" dirty="0" smtClean="0"/>
              <a:t>. </a:t>
            </a:r>
            <a:r>
              <a:rPr lang="ko-KR" altLang="en-US" dirty="0" smtClean="0"/>
              <a:t>오후 실습 위주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매 수업시간에 새로운 것 나가고 반복</a:t>
            </a:r>
            <a:r>
              <a:rPr lang="en-US" altLang="ko-KR" dirty="0" smtClean="0"/>
              <a:t>. </a:t>
            </a:r>
            <a:r>
              <a:rPr lang="ko-KR" altLang="en-US" dirty="0" smtClean="0"/>
              <a:t>실습위주</a:t>
            </a:r>
            <a:r>
              <a:rPr lang="en-US" altLang="ko-KR" dirty="0" smtClean="0"/>
              <a:t>. </a:t>
            </a:r>
            <a:r>
              <a:rPr lang="ko-KR" altLang="en-US" dirty="0" smtClean="0"/>
              <a:t>교재 중간중간 보기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무언가 </a:t>
            </a:r>
            <a:r>
              <a:rPr lang="en-US" altLang="ko-KR" dirty="0" smtClean="0"/>
              <a:t>deadline </a:t>
            </a:r>
            <a:r>
              <a:rPr lang="ko-KR" altLang="en-US" dirty="0" smtClean="0"/>
              <a:t>가지고 만들어 보는 것 중요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연휴 전</a:t>
            </a:r>
            <a:r>
              <a:rPr lang="en-US" altLang="ko-KR" dirty="0" smtClean="0"/>
              <a:t>, </a:t>
            </a:r>
            <a:r>
              <a:rPr lang="ko-KR" altLang="en-US" dirty="0" smtClean="0"/>
              <a:t>후에 상황을 보고 </a:t>
            </a:r>
            <a:endParaRPr lang="en-US" altLang="ko-KR" dirty="0" smtClean="0"/>
          </a:p>
          <a:p>
            <a:r>
              <a:rPr lang="ko-KR" altLang="en-US" dirty="0" smtClean="0"/>
              <a:t>발표 일을 정하도록</a:t>
            </a:r>
            <a:r>
              <a:rPr lang="en-US" altLang="ko-KR" dirty="0" smtClean="0"/>
              <a:t>. </a:t>
            </a:r>
            <a:r>
              <a:rPr lang="ko-KR" altLang="en-US" dirty="0" smtClean="0"/>
              <a:t>설 지나고 천천히 발표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3</a:t>
            </a:r>
            <a:r>
              <a:rPr lang="ko-KR" altLang="en-US" dirty="0" err="1" smtClean="0"/>
              <a:t>째주</a:t>
            </a:r>
            <a:r>
              <a:rPr lang="ko-KR" altLang="en-US" dirty="0" smtClean="0"/>
              <a:t> 상담기간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0E120B-F7C7-4DA4-A349-CBE83615A944}" type="slidenum">
              <a:rPr lang="ko-KR" altLang="en-US" smtClean="0"/>
              <a:t>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1786924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저작권</a:t>
            </a:r>
            <a:endParaRPr lang="en-US" altLang="ko-KR" dirty="0" smtClean="0"/>
          </a:p>
          <a:p>
            <a:r>
              <a:rPr lang="ko-KR" altLang="en-US" dirty="0" smtClean="0"/>
              <a:t>모든 일 </a:t>
            </a:r>
            <a:r>
              <a:rPr lang="en-US" altLang="ko-KR" dirty="0" smtClean="0"/>
              <a:t>3</a:t>
            </a:r>
            <a:r>
              <a:rPr lang="ko-KR" altLang="en-US" dirty="0" smtClean="0"/>
              <a:t>년</a:t>
            </a:r>
            <a:r>
              <a:rPr lang="en-US" altLang="ko-KR" dirty="0" smtClean="0"/>
              <a:t>. 5</a:t>
            </a:r>
            <a:r>
              <a:rPr lang="ko-KR" altLang="en-US" dirty="0" smtClean="0"/>
              <a:t>년 고비</a:t>
            </a:r>
            <a:r>
              <a:rPr lang="ko-KR" altLang="en-US" baseline="0" dirty="0" smtClean="0"/>
              <a:t> 온다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요리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익숙함 꾸준함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습관의 동물</a:t>
            </a:r>
            <a:r>
              <a:rPr lang="en-US" altLang="ko-KR" baseline="0" dirty="0" smtClean="0"/>
              <a:t>.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0E120B-F7C7-4DA4-A349-CBE83615A944}" type="slidenum">
              <a:rPr lang="ko-KR" altLang="en-US" smtClean="0"/>
              <a:t>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29474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0E120B-F7C7-4DA4-A349-CBE83615A944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13654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mtClean="0"/>
              <a:t>소스를 조금 더 자세히 살펴보면 맨 </a:t>
            </a:r>
            <a:r>
              <a:rPr lang="ko-KR" altLang="en-US" dirty="0" smtClean="0"/>
              <a:t>위에</a:t>
            </a:r>
            <a:r>
              <a:rPr lang="ko-KR" altLang="en-US" baseline="0" dirty="0" smtClean="0"/>
              <a:t> 줄에 문서선언이 있고요</a:t>
            </a:r>
            <a:endParaRPr lang="en-US" altLang="ko-KR" baseline="0" dirty="0" smtClean="0"/>
          </a:p>
          <a:p>
            <a:r>
              <a:rPr lang="ko-KR" altLang="en-US" baseline="0" dirty="0" smtClean="0"/>
              <a:t>전체는 </a:t>
            </a:r>
            <a:r>
              <a:rPr lang="en-US" altLang="ko-KR" baseline="0" dirty="0" smtClean="0"/>
              <a:t>html</a:t>
            </a:r>
            <a:r>
              <a:rPr lang="ko-KR" altLang="en-US" baseline="0" dirty="0" smtClean="0"/>
              <a:t>로 감싸있는 것을 알 수 있습니다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그 안에는 헤드와 바디로 감싸 있습니다</a:t>
            </a:r>
            <a:r>
              <a:rPr lang="en-US" altLang="ko-KR" baseline="0" dirty="0" smtClean="0"/>
              <a:t>.</a:t>
            </a:r>
            <a:endParaRPr lang="en-US" altLang="ko-KR" dirty="0" smtClean="0"/>
          </a:p>
          <a:p>
            <a:r>
              <a:rPr lang="ko-KR" altLang="en-US" dirty="0" smtClean="0"/>
              <a:t>앞으로 우리는 </a:t>
            </a:r>
            <a:r>
              <a:rPr lang="en-US" altLang="ko-KR" dirty="0" smtClean="0"/>
              <a:t>&lt;body&gt;</a:t>
            </a:r>
            <a:r>
              <a:rPr lang="ko-KR" altLang="en-US" dirty="0" smtClean="0"/>
              <a:t>태그 안에서 본문 내용을 작성하게 될 것입니다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0E120B-F7C7-4DA4-A349-CBE83615A944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57296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9686D-0964-4C6A-B058-4911E759AB66}" type="datetimeFigureOut">
              <a:rPr lang="ko-KR" altLang="en-US" smtClean="0"/>
              <a:t>2026-01-19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0286F-4EF7-47F3-ADE2-48F5738818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50377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9686D-0964-4C6A-B058-4911E759AB66}" type="datetimeFigureOut">
              <a:rPr lang="ko-KR" altLang="en-US" smtClean="0"/>
              <a:t>2026-01-19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0286F-4EF7-47F3-ADE2-48F5738818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96201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9686D-0964-4C6A-B058-4911E759AB66}" type="datetimeFigureOut">
              <a:rPr lang="ko-KR" altLang="en-US" smtClean="0"/>
              <a:t>2026-01-19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0286F-4EF7-47F3-ADE2-48F5738818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58478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9686D-0964-4C6A-B058-4911E759AB66}" type="datetimeFigureOut">
              <a:rPr lang="ko-KR" altLang="en-US" smtClean="0"/>
              <a:t>2026-01-19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0286F-4EF7-47F3-ADE2-48F5738818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48192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9686D-0964-4C6A-B058-4911E759AB66}" type="datetimeFigureOut">
              <a:rPr lang="ko-KR" altLang="en-US" smtClean="0"/>
              <a:t>2026-01-19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0286F-4EF7-47F3-ADE2-48F5738818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36896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9686D-0964-4C6A-B058-4911E759AB66}" type="datetimeFigureOut">
              <a:rPr lang="ko-KR" altLang="en-US" smtClean="0"/>
              <a:t>2026-01-19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0286F-4EF7-47F3-ADE2-48F5738818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03318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9686D-0964-4C6A-B058-4911E759AB66}" type="datetimeFigureOut">
              <a:rPr lang="ko-KR" altLang="en-US" smtClean="0"/>
              <a:t>2026-01-19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0286F-4EF7-47F3-ADE2-48F5738818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10299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9686D-0964-4C6A-B058-4911E759AB66}" type="datetimeFigureOut">
              <a:rPr lang="ko-KR" altLang="en-US" smtClean="0"/>
              <a:t>2026-01-19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0286F-4EF7-47F3-ADE2-48F5738818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76649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9686D-0964-4C6A-B058-4911E759AB66}" type="datetimeFigureOut">
              <a:rPr lang="ko-KR" altLang="en-US" smtClean="0"/>
              <a:t>2026-01-19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0286F-4EF7-47F3-ADE2-48F5738818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84430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9686D-0964-4C6A-B058-4911E759AB66}" type="datetimeFigureOut">
              <a:rPr lang="ko-KR" altLang="en-US" smtClean="0"/>
              <a:t>2026-01-19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0286F-4EF7-47F3-ADE2-48F5738818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48361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9686D-0964-4C6A-B058-4911E759AB66}" type="datetimeFigureOut">
              <a:rPr lang="ko-KR" altLang="en-US" smtClean="0"/>
              <a:t>2026-01-19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0286F-4EF7-47F3-ADE2-48F5738818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44421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99686D-0964-4C6A-B058-4911E759AB66}" type="datetimeFigureOut">
              <a:rPr lang="ko-KR" altLang="en-US" smtClean="0"/>
              <a:t>2026-01-19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60286F-4EF7-47F3-ADE2-48F5738818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21248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google.com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aver/d2codingfont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tmp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2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1.png"/><Relationship Id="rId4" Type="http://schemas.openxmlformats.org/officeDocument/2006/relationships/image" Target="../media/image60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5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cafe.naver.com/bigbluesky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7" Type="http://schemas.openxmlformats.org/officeDocument/2006/relationships/image" Target="../media/image2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jpe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2.jpg"/><Relationship Id="rId4" Type="http://schemas.openxmlformats.org/officeDocument/2006/relationships/image" Target="../media/image81.jp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4.jp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8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6.jp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8.jp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8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8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.xml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1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7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tmp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0.tm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e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jpe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jp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eveloper.mozilla.org/ko/docs/Web/HTML/Element/Input" TargetMode="Externa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jp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3.xml"/><Relationship Id="rId4" Type="http://schemas.microsoft.com/office/2007/relationships/hdphoto" Target="../media/hdphoto1.wdp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tmp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7.tmp"/><Relationship Id="rId4" Type="http://schemas.openxmlformats.org/officeDocument/2006/relationships/image" Target="../media/image106.tmp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8.tmp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jp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2.png"/><Relationship Id="rId5" Type="http://schemas.openxmlformats.org/officeDocument/2006/relationships/image" Target="../media/image111.tmp"/><Relationship Id="rId4" Type="http://schemas.openxmlformats.org/officeDocument/2006/relationships/image" Target="../media/image110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716CAF07-69BD-4D87-A0E9-35B9986733D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41"/>
          <a:stretch/>
        </p:blipFill>
        <p:spPr>
          <a:xfrm>
            <a:off x="12700" y="0"/>
            <a:ext cx="10541000" cy="6858000"/>
          </a:xfrm>
          <a:prstGeom prst="rect">
            <a:avLst/>
          </a:prstGeom>
        </p:spPr>
      </p:pic>
      <p:pic>
        <p:nvPicPr>
          <p:cNvPr id="6" name="Picture 2" descr="https://i.pinimg.com/736x/1c/8b/65/1c8b65341e984b0f8ba411c6c22d6b1a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4500" y="0"/>
            <a:ext cx="66675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322112" y="703977"/>
            <a:ext cx="4202388" cy="258532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5400" b="1" spc="-300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동녘B" panose="02030600000101010101" pitchFamily="18" charset="-127"/>
                <a:ea typeface="HY동녘B" panose="02030600000101010101" pitchFamily="18" charset="-127"/>
              </a:rPr>
              <a:t>잠시 </a:t>
            </a:r>
            <a:r>
              <a:rPr lang="ko-KR" altLang="en-US" sz="5400" b="1" spc="-30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동녘B" panose="02030600000101010101" pitchFamily="18" charset="-127"/>
                <a:ea typeface="HY동녘B" panose="02030600000101010101" pitchFamily="18" charset="-127"/>
              </a:rPr>
              <a:t>후 </a:t>
            </a:r>
            <a:r>
              <a:rPr lang="en-US" altLang="ko-KR" sz="5400" b="1" spc="-30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동녘B" panose="02030600000101010101" pitchFamily="18" charset="-127"/>
                <a:ea typeface="HY동녘B" panose="02030600000101010101" pitchFamily="18" charset="-127"/>
              </a:rPr>
              <a:t>9:10 </a:t>
            </a:r>
            <a:r>
              <a:rPr lang="ko-KR" altLang="en-US" sz="5400" b="1" spc="-30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동녘B" panose="02030600000101010101" pitchFamily="18" charset="-127"/>
                <a:ea typeface="HY동녘B" panose="02030600000101010101" pitchFamily="18" charset="-127"/>
              </a:rPr>
              <a:t>시작됩니다</a:t>
            </a:r>
            <a:r>
              <a:rPr lang="en-US" altLang="ko-KR" sz="5400" b="1" spc="-30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동녘B" panose="02030600000101010101" pitchFamily="18" charset="-127"/>
                <a:ea typeface="HY동녘B" panose="02030600000101010101" pitchFamily="18" charset="-127"/>
              </a:rPr>
              <a:t>.</a:t>
            </a:r>
          </a:p>
          <a:p>
            <a:pPr algn="ctr"/>
            <a:r>
              <a:rPr lang="ko-KR" altLang="en-US" sz="5400" b="1" spc="-30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동녘B" panose="02030600000101010101" pitchFamily="18" charset="-127"/>
                <a:ea typeface="HY동녘B" panose="02030600000101010101" pitchFamily="18" charset="-127"/>
              </a:rPr>
              <a:t>환영합니다</a:t>
            </a:r>
            <a:endParaRPr lang="ko-KR" altLang="en-US" sz="5400" b="1" spc="-30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동녘B" panose="02030600000101010101" pitchFamily="18" charset="-127"/>
              <a:ea typeface="HY동녘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25608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403"/>
    </mc:Choice>
    <mc:Fallback xmlns="">
      <p:transition advTm="2403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967730" y="6159997"/>
            <a:ext cx="3069115" cy="350971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sz="2000" b="1" dirty="0" err="1" smtClean="0">
                <a:solidFill>
                  <a:srgbClr val="0070C0"/>
                </a:solidFill>
              </a:rPr>
              <a:t>H</a:t>
            </a:r>
            <a:r>
              <a:rPr lang="en-US" altLang="ko-KR" sz="2000" b="1" dirty="0" err="1" smtClean="0"/>
              <a:t>yper</a:t>
            </a:r>
            <a:r>
              <a:rPr lang="en-US" altLang="ko-KR" sz="2000" b="1" dirty="0" err="1" smtClean="0">
                <a:solidFill>
                  <a:srgbClr val="0070C0"/>
                </a:solidFill>
              </a:rPr>
              <a:t>T</a:t>
            </a:r>
            <a:r>
              <a:rPr lang="en-US" altLang="ko-KR" sz="2000" b="1" dirty="0" err="1" smtClean="0"/>
              <a:t>ext</a:t>
            </a:r>
            <a:r>
              <a:rPr lang="en-US" altLang="ko-KR" sz="2000" b="1" dirty="0" smtClean="0"/>
              <a:t> </a:t>
            </a:r>
            <a:r>
              <a:rPr lang="en-US" altLang="ko-KR" sz="2000" b="1" dirty="0" smtClean="0">
                <a:solidFill>
                  <a:srgbClr val="0070C0"/>
                </a:solidFill>
              </a:rPr>
              <a:t>M</a:t>
            </a:r>
            <a:r>
              <a:rPr lang="en-US" altLang="ko-KR" sz="2000" b="1" dirty="0" smtClean="0"/>
              <a:t>arkup </a:t>
            </a:r>
            <a:r>
              <a:rPr lang="en-US" altLang="ko-KR" sz="2000" b="1" dirty="0" smtClean="0">
                <a:solidFill>
                  <a:srgbClr val="0070C0"/>
                </a:solidFill>
              </a:rPr>
              <a:t>L</a:t>
            </a:r>
            <a:r>
              <a:rPr lang="en-US" altLang="ko-KR" sz="2000" b="1" dirty="0" smtClean="0"/>
              <a:t>anguage</a:t>
            </a:r>
            <a:r>
              <a:rPr lang="en-US" altLang="ko-KR" b="1" dirty="0" smtClean="0"/>
              <a:t/>
            </a:r>
            <a:br>
              <a:rPr lang="en-US" altLang="ko-KR" b="1" dirty="0" smtClean="0"/>
            </a:br>
            <a:endParaRPr lang="ko-KR" altLang="en-US" sz="1700" dirty="0"/>
          </a:p>
        </p:txBody>
      </p:sp>
      <p:sp>
        <p:nvSpPr>
          <p:cNvPr id="11" name="자유형 10"/>
          <p:cNvSpPr/>
          <p:nvPr/>
        </p:nvSpPr>
        <p:spPr>
          <a:xfrm rot="21151589">
            <a:off x="3219691" y="950653"/>
            <a:ext cx="1950720" cy="1083733"/>
          </a:xfrm>
          <a:custGeom>
            <a:avLst/>
            <a:gdLst>
              <a:gd name="connsiteX0" fmla="*/ 0 w 1950720"/>
              <a:gd name="connsiteY0" fmla="*/ 108373 h 1083733"/>
              <a:gd name="connsiteX1" fmla="*/ 108373 w 1950720"/>
              <a:gd name="connsiteY1" fmla="*/ 0 h 1083733"/>
              <a:gd name="connsiteX2" fmla="*/ 1842347 w 1950720"/>
              <a:gd name="connsiteY2" fmla="*/ 0 h 1083733"/>
              <a:gd name="connsiteX3" fmla="*/ 1950720 w 1950720"/>
              <a:gd name="connsiteY3" fmla="*/ 108373 h 1083733"/>
              <a:gd name="connsiteX4" fmla="*/ 1950720 w 1950720"/>
              <a:gd name="connsiteY4" fmla="*/ 975360 h 1083733"/>
              <a:gd name="connsiteX5" fmla="*/ 1842347 w 1950720"/>
              <a:gd name="connsiteY5" fmla="*/ 1083733 h 1083733"/>
              <a:gd name="connsiteX6" fmla="*/ 108373 w 1950720"/>
              <a:gd name="connsiteY6" fmla="*/ 1083733 h 1083733"/>
              <a:gd name="connsiteX7" fmla="*/ 0 w 1950720"/>
              <a:gd name="connsiteY7" fmla="*/ 975360 h 1083733"/>
              <a:gd name="connsiteX8" fmla="*/ 0 w 1950720"/>
              <a:gd name="connsiteY8" fmla="*/ 108373 h 1083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50720" h="1083733">
                <a:moveTo>
                  <a:pt x="0" y="108373"/>
                </a:moveTo>
                <a:cubicBezTo>
                  <a:pt x="0" y="48520"/>
                  <a:pt x="48520" y="0"/>
                  <a:pt x="108373" y="0"/>
                </a:cubicBezTo>
                <a:lnTo>
                  <a:pt x="1842347" y="0"/>
                </a:lnTo>
                <a:cubicBezTo>
                  <a:pt x="1902200" y="0"/>
                  <a:pt x="1950720" y="48520"/>
                  <a:pt x="1950720" y="108373"/>
                </a:cubicBezTo>
                <a:lnTo>
                  <a:pt x="1950720" y="975360"/>
                </a:lnTo>
                <a:cubicBezTo>
                  <a:pt x="1950720" y="1035213"/>
                  <a:pt x="1902200" y="1083733"/>
                  <a:pt x="1842347" y="1083733"/>
                </a:cubicBezTo>
                <a:lnTo>
                  <a:pt x="108373" y="1083733"/>
                </a:lnTo>
                <a:cubicBezTo>
                  <a:pt x="48520" y="1083733"/>
                  <a:pt x="0" y="1035213"/>
                  <a:pt x="0" y="975360"/>
                </a:cubicBezTo>
                <a:lnTo>
                  <a:pt x="0" y="108373"/>
                </a:lnTo>
                <a:close/>
              </a:path>
            </a:pathLst>
          </a:custGeom>
        </p:spPr>
        <p:style>
          <a:lnRef idx="2"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lnRef>
          <a:fillRef idx="1"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34611" tIns="134611" rIns="134611" bIns="134611" numCol="1" spcCol="1270" anchor="ctr" anchorCtr="0">
            <a:noAutofit/>
          </a:bodyPr>
          <a:lstStyle/>
          <a:p>
            <a:pPr lvl="0" algn="ctr" defTabSz="12001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2700" kern="1200" dirty="0" smtClean="0">
                <a:latin typeface="Hi Melody" pitchFamily="2" charset="-127"/>
                <a:ea typeface="Hi Melody" pitchFamily="2" charset="-127"/>
              </a:rPr>
              <a:t>하이퍼텍스트</a:t>
            </a:r>
            <a:r>
              <a:rPr lang="en-US" altLang="ko-KR" sz="2700" kern="1200" dirty="0" smtClean="0">
                <a:latin typeface="Hi Melody" pitchFamily="2" charset="-127"/>
                <a:ea typeface="Hi Melody" pitchFamily="2" charset="-127"/>
              </a:rPr>
              <a:t>?</a:t>
            </a:r>
            <a:endParaRPr lang="ko-KR" altLang="en-US" sz="2700" kern="1200" dirty="0">
              <a:latin typeface="Hi Melody" pitchFamily="2" charset="-127"/>
              <a:ea typeface="Hi Melody" pitchFamily="2" charset="-127"/>
            </a:endParaRPr>
          </a:p>
        </p:txBody>
      </p:sp>
      <p:sp>
        <p:nvSpPr>
          <p:cNvPr id="12" name="자유형 11"/>
          <p:cNvSpPr/>
          <p:nvPr/>
        </p:nvSpPr>
        <p:spPr>
          <a:xfrm rot="283019">
            <a:off x="5984569" y="844681"/>
            <a:ext cx="1950720" cy="1083733"/>
          </a:xfrm>
          <a:custGeom>
            <a:avLst/>
            <a:gdLst>
              <a:gd name="connsiteX0" fmla="*/ 0 w 1950720"/>
              <a:gd name="connsiteY0" fmla="*/ 108373 h 1083733"/>
              <a:gd name="connsiteX1" fmla="*/ 108373 w 1950720"/>
              <a:gd name="connsiteY1" fmla="*/ 0 h 1083733"/>
              <a:gd name="connsiteX2" fmla="*/ 1842347 w 1950720"/>
              <a:gd name="connsiteY2" fmla="*/ 0 h 1083733"/>
              <a:gd name="connsiteX3" fmla="*/ 1950720 w 1950720"/>
              <a:gd name="connsiteY3" fmla="*/ 108373 h 1083733"/>
              <a:gd name="connsiteX4" fmla="*/ 1950720 w 1950720"/>
              <a:gd name="connsiteY4" fmla="*/ 975360 h 1083733"/>
              <a:gd name="connsiteX5" fmla="*/ 1842347 w 1950720"/>
              <a:gd name="connsiteY5" fmla="*/ 1083733 h 1083733"/>
              <a:gd name="connsiteX6" fmla="*/ 108373 w 1950720"/>
              <a:gd name="connsiteY6" fmla="*/ 1083733 h 1083733"/>
              <a:gd name="connsiteX7" fmla="*/ 0 w 1950720"/>
              <a:gd name="connsiteY7" fmla="*/ 975360 h 1083733"/>
              <a:gd name="connsiteX8" fmla="*/ 0 w 1950720"/>
              <a:gd name="connsiteY8" fmla="*/ 108373 h 1083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50720" h="1083733">
                <a:moveTo>
                  <a:pt x="0" y="108373"/>
                </a:moveTo>
                <a:cubicBezTo>
                  <a:pt x="0" y="48520"/>
                  <a:pt x="48520" y="0"/>
                  <a:pt x="108373" y="0"/>
                </a:cubicBezTo>
                <a:lnTo>
                  <a:pt x="1842347" y="0"/>
                </a:lnTo>
                <a:cubicBezTo>
                  <a:pt x="1902200" y="0"/>
                  <a:pt x="1950720" y="48520"/>
                  <a:pt x="1950720" y="108373"/>
                </a:cubicBezTo>
                <a:lnTo>
                  <a:pt x="1950720" y="975360"/>
                </a:lnTo>
                <a:cubicBezTo>
                  <a:pt x="1950720" y="1035213"/>
                  <a:pt x="1902200" y="1083733"/>
                  <a:pt x="1842347" y="1083733"/>
                </a:cubicBezTo>
                <a:lnTo>
                  <a:pt x="108373" y="1083733"/>
                </a:lnTo>
                <a:cubicBezTo>
                  <a:pt x="48520" y="1083733"/>
                  <a:pt x="0" y="1035213"/>
                  <a:pt x="0" y="975360"/>
                </a:cubicBezTo>
                <a:lnTo>
                  <a:pt x="0" y="108373"/>
                </a:lnTo>
                <a:close/>
              </a:path>
            </a:pathLst>
          </a:custGeom>
        </p:spPr>
        <p:style>
          <a:lnRef idx="2">
            <a:schemeClr val="accent5">
              <a:tint val="40000"/>
              <a:alpha val="90000"/>
              <a:hueOff val="-2463918"/>
              <a:satOff val="-4272"/>
              <a:lumOff val="-430"/>
              <a:alphaOff val="0"/>
            </a:schemeClr>
          </a:lnRef>
          <a:fillRef idx="1">
            <a:schemeClr val="accent5">
              <a:tint val="40000"/>
              <a:alpha val="90000"/>
              <a:hueOff val="-2463918"/>
              <a:satOff val="-4272"/>
              <a:lumOff val="-430"/>
              <a:alphaOff val="0"/>
            </a:schemeClr>
          </a:fillRef>
          <a:effectRef idx="0">
            <a:schemeClr val="accent5">
              <a:tint val="40000"/>
              <a:alpha val="90000"/>
              <a:hueOff val="-2463918"/>
              <a:satOff val="-4272"/>
              <a:lumOff val="-43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38421" tIns="138421" rIns="138421" bIns="138421" numCol="1" spcCol="1270" anchor="ctr" anchorCtr="0">
            <a:noAutofit/>
          </a:bodyPr>
          <a:lstStyle/>
          <a:p>
            <a:pPr lvl="0" algn="ctr" defTabSz="12446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2800" kern="1200" dirty="0" err="1" smtClean="0">
                <a:latin typeface="Hi Melody" pitchFamily="2" charset="-127"/>
                <a:ea typeface="Hi Melody" pitchFamily="2" charset="-127"/>
              </a:rPr>
              <a:t>마크업</a:t>
            </a:r>
            <a:r>
              <a:rPr lang="en-US" altLang="ko-KR" sz="2800" kern="1200" dirty="0" smtClean="0">
                <a:latin typeface="Hi Melody" pitchFamily="2" charset="-127"/>
                <a:ea typeface="Hi Melody" pitchFamily="2" charset="-127"/>
              </a:rPr>
              <a:t>?</a:t>
            </a:r>
            <a:endParaRPr lang="ko-KR" altLang="en-US" sz="2800" kern="1200" dirty="0">
              <a:solidFill>
                <a:schemeClr val="tx1"/>
              </a:solidFill>
              <a:latin typeface="Hi Melody" pitchFamily="2" charset="-127"/>
              <a:ea typeface="Hi Melody" pitchFamily="2" charset="-127"/>
            </a:endParaRPr>
          </a:p>
        </p:txBody>
      </p:sp>
      <p:sp>
        <p:nvSpPr>
          <p:cNvPr id="13" name="이등변 삼각형 12"/>
          <p:cNvSpPr/>
          <p:nvPr/>
        </p:nvSpPr>
        <p:spPr>
          <a:xfrm>
            <a:off x="5076325" y="5347196"/>
            <a:ext cx="812800" cy="812800"/>
          </a:xfrm>
          <a:prstGeom prst="triangle">
            <a:avLst/>
          </a:prstGeom>
        </p:spPr>
        <p:style>
          <a:lnRef idx="2">
            <a:schemeClr val="accent5">
              <a:tint val="40000"/>
              <a:alpha val="90000"/>
              <a:hueOff val="-4927837"/>
              <a:satOff val="-8544"/>
              <a:lumOff val="-859"/>
              <a:alphaOff val="0"/>
            </a:schemeClr>
          </a:lnRef>
          <a:fillRef idx="1">
            <a:schemeClr val="accent5">
              <a:tint val="40000"/>
              <a:alpha val="90000"/>
              <a:hueOff val="-4927837"/>
              <a:satOff val="-8544"/>
              <a:lumOff val="-859"/>
              <a:alphaOff val="0"/>
            </a:schemeClr>
          </a:fillRef>
          <a:effectRef idx="0">
            <a:schemeClr val="accent5">
              <a:tint val="40000"/>
              <a:alpha val="90000"/>
              <a:hueOff val="-4927837"/>
              <a:satOff val="-8544"/>
              <a:lumOff val="-859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4" name="직사각형 13"/>
          <p:cNvSpPr/>
          <p:nvPr/>
        </p:nvSpPr>
        <p:spPr>
          <a:xfrm rot="240000">
            <a:off x="3043581" y="4998903"/>
            <a:ext cx="4878289" cy="341123"/>
          </a:xfrm>
          <a:prstGeom prst="rect">
            <a:avLst/>
          </a:prstGeom>
        </p:spPr>
        <p:style>
          <a:lnRef idx="2">
            <a:schemeClr val="accent5">
              <a:tint val="40000"/>
              <a:alpha val="90000"/>
              <a:hueOff val="-7391755"/>
              <a:satOff val="-12816"/>
              <a:lumOff val="-1289"/>
              <a:alphaOff val="0"/>
            </a:schemeClr>
          </a:lnRef>
          <a:fillRef idx="1">
            <a:schemeClr val="accent5">
              <a:tint val="40000"/>
              <a:alpha val="90000"/>
              <a:hueOff val="-7391755"/>
              <a:satOff val="-12816"/>
              <a:lumOff val="-1289"/>
              <a:alphaOff val="0"/>
            </a:schemeClr>
          </a:fillRef>
          <a:effectRef idx="0">
            <a:schemeClr val="accent5">
              <a:tint val="40000"/>
              <a:alpha val="90000"/>
              <a:hueOff val="-7391755"/>
              <a:satOff val="-12816"/>
              <a:lumOff val="-1289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5" name="자유형 14"/>
          <p:cNvSpPr/>
          <p:nvPr/>
        </p:nvSpPr>
        <p:spPr>
          <a:xfrm rot="240000">
            <a:off x="5972570" y="4146011"/>
            <a:ext cx="1946391" cy="906819"/>
          </a:xfrm>
          <a:custGeom>
            <a:avLst/>
            <a:gdLst>
              <a:gd name="connsiteX0" fmla="*/ 0 w 1946391"/>
              <a:gd name="connsiteY0" fmla="*/ 151140 h 906819"/>
              <a:gd name="connsiteX1" fmla="*/ 151140 w 1946391"/>
              <a:gd name="connsiteY1" fmla="*/ 0 h 906819"/>
              <a:gd name="connsiteX2" fmla="*/ 1795251 w 1946391"/>
              <a:gd name="connsiteY2" fmla="*/ 0 h 906819"/>
              <a:gd name="connsiteX3" fmla="*/ 1946391 w 1946391"/>
              <a:gd name="connsiteY3" fmla="*/ 151140 h 906819"/>
              <a:gd name="connsiteX4" fmla="*/ 1946391 w 1946391"/>
              <a:gd name="connsiteY4" fmla="*/ 755679 h 906819"/>
              <a:gd name="connsiteX5" fmla="*/ 1795251 w 1946391"/>
              <a:gd name="connsiteY5" fmla="*/ 906819 h 906819"/>
              <a:gd name="connsiteX6" fmla="*/ 151140 w 1946391"/>
              <a:gd name="connsiteY6" fmla="*/ 906819 h 906819"/>
              <a:gd name="connsiteX7" fmla="*/ 0 w 1946391"/>
              <a:gd name="connsiteY7" fmla="*/ 755679 h 906819"/>
              <a:gd name="connsiteX8" fmla="*/ 0 w 1946391"/>
              <a:gd name="connsiteY8" fmla="*/ 151140 h 906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46391" h="906819">
                <a:moveTo>
                  <a:pt x="0" y="151140"/>
                </a:moveTo>
                <a:cubicBezTo>
                  <a:pt x="0" y="67668"/>
                  <a:pt x="67668" y="0"/>
                  <a:pt x="151140" y="0"/>
                </a:cubicBezTo>
                <a:lnTo>
                  <a:pt x="1795251" y="0"/>
                </a:lnTo>
                <a:cubicBezTo>
                  <a:pt x="1878723" y="0"/>
                  <a:pt x="1946391" y="67668"/>
                  <a:pt x="1946391" y="151140"/>
                </a:cubicBezTo>
                <a:lnTo>
                  <a:pt x="1946391" y="755679"/>
                </a:lnTo>
                <a:cubicBezTo>
                  <a:pt x="1946391" y="839151"/>
                  <a:pt x="1878723" y="906819"/>
                  <a:pt x="1795251" y="906819"/>
                </a:cubicBezTo>
                <a:lnTo>
                  <a:pt x="151140" y="906819"/>
                </a:lnTo>
                <a:cubicBezTo>
                  <a:pt x="67668" y="906819"/>
                  <a:pt x="0" y="839151"/>
                  <a:pt x="0" y="755679"/>
                </a:cubicBezTo>
                <a:lnTo>
                  <a:pt x="0" y="15114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5707" tIns="135706" rIns="135706" bIns="135707" numCol="1" spcCol="1270" anchor="ctr" anchorCtr="0">
            <a:noAutofit/>
          </a:bodyPr>
          <a:lstStyle/>
          <a:p>
            <a:pPr lvl="0" algn="ctr" defTabSz="10668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ko-KR" sz="2400" kern="1200" dirty="0" smtClean="0">
                <a:latin typeface="Hi Melody" pitchFamily="2" charset="-127"/>
                <a:ea typeface="Hi Melody" pitchFamily="2" charset="-127"/>
              </a:rPr>
              <a:t>‘</a:t>
            </a:r>
            <a:r>
              <a:rPr lang="ko-KR" altLang="en-US" sz="2400" b="1" kern="1200" dirty="0" smtClean="0">
                <a:latin typeface="Hi Melody" pitchFamily="2" charset="-127"/>
                <a:ea typeface="Hi Melody" pitchFamily="2" charset="-127"/>
              </a:rPr>
              <a:t>표시한다</a:t>
            </a:r>
            <a:r>
              <a:rPr lang="en-US" altLang="ko-KR" sz="2400" kern="1200" dirty="0" smtClean="0">
                <a:latin typeface="Hi Melody" pitchFamily="2" charset="-127"/>
                <a:ea typeface="Hi Melody" pitchFamily="2" charset="-127"/>
              </a:rPr>
              <a:t>’</a:t>
            </a:r>
            <a:endParaRPr lang="ko-KR" altLang="en-US" sz="2400" kern="1200" dirty="0"/>
          </a:p>
        </p:txBody>
      </p:sp>
      <p:sp>
        <p:nvSpPr>
          <p:cNvPr id="16" name="자유형 15"/>
          <p:cNvSpPr/>
          <p:nvPr/>
        </p:nvSpPr>
        <p:spPr>
          <a:xfrm rot="240000">
            <a:off x="6043012" y="3170651"/>
            <a:ext cx="1946391" cy="906819"/>
          </a:xfrm>
          <a:custGeom>
            <a:avLst/>
            <a:gdLst>
              <a:gd name="connsiteX0" fmla="*/ 0 w 1946391"/>
              <a:gd name="connsiteY0" fmla="*/ 151140 h 906819"/>
              <a:gd name="connsiteX1" fmla="*/ 151140 w 1946391"/>
              <a:gd name="connsiteY1" fmla="*/ 0 h 906819"/>
              <a:gd name="connsiteX2" fmla="*/ 1795251 w 1946391"/>
              <a:gd name="connsiteY2" fmla="*/ 0 h 906819"/>
              <a:gd name="connsiteX3" fmla="*/ 1946391 w 1946391"/>
              <a:gd name="connsiteY3" fmla="*/ 151140 h 906819"/>
              <a:gd name="connsiteX4" fmla="*/ 1946391 w 1946391"/>
              <a:gd name="connsiteY4" fmla="*/ 755679 h 906819"/>
              <a:gd name="connsiteX5" fmla="*/ 1795251 w 1946391"/>
              <a:gd name="connsiteY5" fmla="*/ 906819 h 906819"/>
              <a:gd name="connsiteX6" fmla="*/ 151140 w 1946391"/>
              <a:gd name="connsiteY6" fmla="*/ 906819 h 906819"/>
              <a:gd name="connsiteX7" fmla="*/ 0 w 1946391"/>
              <a:gd name="connsiteY7" fmla="*/ 755679 h 906819"/>
              <a:gd name="connsiteX8" fmla="*/ 0 w 1946391"/>
              <a:gd name="connsiteY8" fmla="*/ 151140 h 906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46391" h="906819">
                <a:moveTo>
                  <a:pt x="0" y="151140"/>
                </a:moveTo>
                <a:cubicBezTo>
                  <a:pt x="0" y="67668"/>
                  <a:pt x="67668" y="0"/>
                  <a:pt x="151140" y="0"/>
                </a:cubicBezTo>
                <a:lnTo>
                  <a:pt x="1795251" y="0"/>
                </a:lnTo>
                <a:cubicBezTo>
                  <a:pt x="1878723" y="0"/>
                  <a:pt x="1946391" y="67668"/>
                  <a:pt x="1946391" y="151140"/>
                </a:cubicBezTo>
                <a:lnTo>
                  <a:pt x="1946391" y="755679"/>
                </a:lnTo>
                <a:cubicBezTo>
                  <a:pt x="1946391" y="839151"/>
                  <a:pt x="1878723" y="906819"/>
                  <a:pt x="1795251" y="906819"/>
                </a:cubicBezTo>
                <a:lnTo>
                  <a:pt x="151140" y="906819"/>
                </a:lnTo>
                <a:cubicBezTo>
                  <a:pt x="67668" y="906819"/>
                  <a:pt x="0" y="839151"/>
                  <a:pt x="0" y="755679"/>
                </a:cubicBezTo>
                <a:lnTo>
                  <a:pt x="0" y="15114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-1838336"/>
              <a:satOff val="-2557"/>
              <a:lumOff val="-981"/>
              <a:alphaOff val="0"/>
            </a:schemeClr>
          </a:fillRef>
          <a:effectRef idx="0">
            <a:schemeClr val="accent5">
              <a:hueOff val="-1838336"/>
              <a:satOff val="-2557"/>
              <a:lumOff val="-981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5707" tIns="135706" rIns="135706" bIns="135707" numCol="1" spcCol="1270" anchor="ctr" anchorCtr="0">
            <a:noAutofit/>
          </a:bodyPr>
          <a:lstStyle/>
          <a:p>
            <a:pPr lvl="0" algn="ctr" defTabSz="10668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2400" kern="1200" dirty="0" smtClean="0">
                <a:solidFill>
                  <a:schemeClr val="tx1"/>
                </a:solidFill>
                <a:latin typeface="Hi Melody" pitchFamily="2" charset="-127"/>
                <a:ea typeface="Hi Melody" pitchFamily="2" charset="-127"/>
              </a:rPr>
              <a:t>합성어로</a:t>
            </a:r>
            <a:endParaRPr lang="ko-KR" altLang="en-US" sz="2400" kern="1200" dirty="0">
              <a:solidFill>
                <a:schemeClr val="tx1"/>
              </a:solidFill>
            </a:endParaRPr>
          </a:p>
        </p:txBody>
      </p:sp>
      <p:sp>
        <p:nvSpPr>
          <p:cNvPr id="17" name="자유형 16"/>
          <p:cNvSpPr/>
          <p:nvPr/>
        </p:nvSpPr>
        <p:spPr>
          <a:xfrm rot="240000">
            <a:off x="6113455" y="2216965"/>
            <a:ext cx="1946391" cy="906819"/>
          </a:xfrm>
          <a:custGeom>
            <a:avLst/>
            <a:gdLst>
              <a:gd name="connsiteX0" fmla="*/ 0 w 1946391"/>
              <a:gd name="connsiteY0" fmla="*/ 151140 h 906819"/>
              <a:gd name="connsiteX1" fmla="*/ 151140 w 1946391"/>
              <a:gd name="connsiteY1" fmla="*/ 0 h 906819"/>
              <a:gd name="connsiteX2" fmla="*/ 1795251 w 1946391"/>
              <a:gd name="connsiteY2" fmla="*/ 0 h 906819"/>
              <a:gd name="connsiteX3" fmla="*/ 1946391 w 1946391"/>
              <a:gd name="connsiteY3" fmla="*/ 151140 h 906819"/>
              <a:gd name="connsiteX4" fmla="*/ 1946391 w 1946391"/>
              <a:gd name="connsiteY4" fmla="*/ 755679 h 906819"/>
              <a:gd name="connsiteX5" fmla="*/ 1795251 w 1946391"/>
              <a:gd name="connsiteY5" fmla="*/ 906819 h 906819"/>
              <a:gd name="connsiteX6" fmla="*/ 151140 w 1946391"/>
              <a:gd name="connsiteY6" fmla="*/ 906819 h 906819"/>
              <a:gd name="connsiteX7" fmla="*/ 0 w 1946391"/>
              <a:gd name="connsiteY7" fmla="*/ 755679 h 906819"/>
              <a:gd name="connsiteX8" fmla="*/ 0 w 1946391"/>
              <a:gd name="connsiteY8" fmla="*/ 151140 h 906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46391" h="906819">
                <a:moveTo>
                  <a:pt x="0" y="151140"/>
                </a:moveTo>
                <a:cubicBezTo>
                  <a:pt x="0" y="67668"/>
                  <a:pt x="67668" y="0"/>
                  <a:pt x="151140" y="0"/>
                </a:cubicBezTo>
                <a:lnTo>
                  <a:pt x="1795251" y="0"/>
                </a:lnTo>
                <a:cubicBezTo>
                  <a:pt x="1878723" y="0"/>
                  <a:pt x="1946391" y="67668"/>
                  <a:pt x="1946391" y="151140"/>
                </a:cubicBezTo>
                <a:lnTo>
                  <a:pt x="1946391" y="755679"/>
                </a:lnTo>
                <a:cubicBezTo>
                  <a:pt x="1946391" y="839151"/>
                  <a:pt x="1878723" y="906819"/>
                  <a:pt x="1795251" y="906819"/>
                </a:cubicBezTo>
                <a:lnTo>
                  <a:pt x="151140" y="906819"/>
                </a:lnTo>
                <a:cubicBezTo>
                  <a:pt x="67668" y="906819"/>
                  <a:pt x="0" y="839151"/>
                  <a:pt x="0" y="755679"/>
                </a:cubicBezTo>
                <a:lnTo>
                  <a:pt x="0" y="15114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-3676672"/>
              <a:satOff val="-5114"/>
              <a:lumOff val="-1961"/>
              <a:alphaOff val="0"/>
            </a:schemeClr>
          </a:fillRef>
          <a:effectRef idx="0">
            <a:schemeClr val="accent5">
              <a:hueOff val="-3676672"/>
              <a:satOff val="-5114"/>
              <a:lumOff val="-1961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66187" tIns="166186" rIns="166186" bIns="166187" numCol="1" spcCol="1270" anchor="ctr" anchorCtr="0">
            <a:noAutofit/>
          </a:bodyPr>
          <a:lstStyle/>
          <a:p>
            <a:pPr lvl="0" algn="ctr" defTabSz="14224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ko-KR" sz="3200" kern="1200" dirty="0" smtClean="0">
                <a:solidFill>
                  <a:schemeClr val="tx1"/>
                </a:solidFill>
                <a:latin typeface="Hi Melody" pitchFamily="2" charset="-127"/>
                <a:ea typeface="Hi Melody" pitchFamily="2" charset="-127"/>
              </a:rPr>
              <a:t>Mark + up</a:t>
            </a:r>
            <a:endParaRPr lang="ko-KR" altLang="en-US" sz="3200" kern="1200" dirty="0">
              <a:solidFill>
                <a:schemeClr val="tx1"/>
              </a:solidFill>
            </a:endParaRPr>
          </a:p>
        </p:txBody>
      </p:sp>
      <p:sp>
        <p:nvSpPr>
          <p:cNvPr id="18" name="자유형 17"/>
          <p:cNvSpPr/>
          <p:nvPr/>
        </p:nvSpPr>
        <p:spPr>
          <a:xfrm rot="240000">
            <a:off x="3181956" y="3950939"/>
            <a:ext cx="1946391" cy="906819"/>
          </a:xfrm>
          <a:custGeom>
            <a:avLst/>
            <a:gdLst>
              <a:gd name="connsiteX0" fmla="*/ 0 w 1946391"/>
              <a:gd name="connsiteY0" fmla="*/ 151140 h 906819"/>
              <a:gd name="connsiteX1" fmla="*/ 151140 w 1946391"/>
              <a:gd name="connsiteY1" fmla="*/ 0 h 906819"/>
              <a:gd name="connsiteX2" fmla="*/ 1795251 w 1946391"/>
              <a:gd name="connsiteY2" fmla="*/ 0 h 906819"/>
              <a:gd name="connsiteX3" fmla="*/ 1946391 w 1946391"/>
              <a:gd name="connsiteY3" fmla="*/ 151140 h 906819"/>
              <a:gd name="connsiteX4" fmla="*/ 1946391 w 1946391"/>
              <a:gd name="connsiteY4" fmla="*/ 755679 h 906819"/>
              <a:gd name="connsiteX5" fmla="*/ 1795251 w 1946391"/>
              <a:gd name="connsiteY5" fmla="*/ 906819 h 906819"/>
              <a:gd name="connsiteX6" fmla="*/ 151140 w 1946391"/>
              <a:gd name="connsiteY6" fmla="*/ 906819 h 906819"/>
              <a:gd name="connsiteX7" fmla="*/ 0 w 1946391"/>
              <a:gd name="connsiteY7" fmla="*/ 755679 h 906819"/>
              <a:gd name="connsiteX8" fmla="*/ 0 w 1946391"/>
              <a:gd name="connsiteY8" fmla="*/ 151140 h 906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46391" h="906819">
                <a:moveTo>
                  <a:pt x="0" y="151140"/>
                </a:moveTo>
                <a:cubicBezTo>
                  <a:pt x="0" y="67668"/>
                  <a:pt x="67668" y="0"/>
                  <a:pt x="151140" y="0"/>
                </a:cubicBezTo>
                <a:lnTo>
                  <a:pt x="1795251" y="0"/>
                </a:lnTo>
                <a:cubicBezTo>
                  <a:pt x="1878723" y="0"/>
                  <a:pt x="1946391" y="67668"/>
                  <a:pt x="1946391" y="151140"/>
                </a:cubicBezTo>
                <a:lnTo>
                  <a:pt x="1946391" y="755679"/>
                </a:lnTo>
                <a:cubicBezTo>
                  <a:pt x="1946391" y="839151"/>
                  <a:pt x="1878723" y="906819"/>
                  <a:pt x="1795251" y="906819"/>
                </a:cubicBezTo>
                <a:lnTo>
                  <a:pt x="151140" y="906819"/>
                </a:lnTo>
                <a:cubicBezTo>
                  <a:pt x="67668" y="906819"/>
                  <a:pt x="0" y="839151"/>
                  <a:pt x="0" y="755679"/>
                </a:cubicBezTo>
                <a:lnTo>
                  <a:pt x="0" y="15114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-5515009"/>
              <a:satOff val="-7671"/>
              <a:lumOff val="-2942"/>
              <a:alphaOff val="0"/>
            </a:schemeClr>
          </a:fillRef>
          <a:effectRef idx="0">
            <a:schemeClr val="accent5">
              <a:hueOff val="-5515009"/>
              <a:satOff val="-7671"/>
              <a:lumOff val="-2942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2847" tIns="112846" rIns="112846" bIns="112847" numCol="1" spcCol="1270" anchor="ctr" anchorCtr="0">
            <a:noAutofit/>
          </a:bodyPr>
          <a:lstStyle/>
          <a:p>
            <a:pPr lvl="0" algn="ctr" defTabSz="8001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800" kern="1200" dirty="0" smtClean="0">
                <a:solidFill>
                  <a:schemeClr val="tx1"/>
                </a:solidFill>
                <a:latin typeface="Hi Melody" pitchFamily="2" charset="-127"/>
                <a:ea typeface="Hi Melody" pitchFamily="2" charset="-127"/>
              </a:rPr>
              <a:t>문서를 서로 연결해 주는 </a:t>
            </a:r>
            <a:r>
              <a:rPr lang="en-US" altLang="ko-KR" sz="1800" kern="1200" dirty="0" smtClean="0">
                <a:solidFill>
                  <a:schemeClr val="tx1"/>
                </a:solidFill>
                <a:latin typeface="Hi Melody" pitchFamily="2" charset="-127"/>
                <a:ea typeface="Hi Melody" pitchFamily="2" charset="-127"/>
              </a:rPr>
              <a:t>Link “</a:t>
            </a:r>
            <a:r>
              <a:rPr lang="ko-KR" altLang="en-US" sz="1800" b="1" u="sng" kern="1200" dirty="0" smtClean="0">
                <a:solidFill>
                  <a:schemeClr val="tx1"/>
                </a:solidFill>
                <a:latin typeface="Hi Melody" pitchFamily="2" charset="-127"/>
                <a:ea typeface="Hi Melody" pitchFamily="2" charset="-127"/>
              </a:rPr>
              <a:t>링크</a:t>
            </a:r>
            <a:r>
              <a:rPr lang="en-US" altLang="ko-KR" sz="1800" b="1" kern="1200" dirty="0" smtClean="0">
                <a:solidFill>
                  <a:schemeClr val="tx1"/>
                </a:solidFill>
                <a:latin typeface="Hi Melody" pitchFamily="2" charset="-127"/>
                <a:ea typeface="Hi Melody" pitchFamily="2" charset="-127"/>
              </a:rPr>
              <a:t>”</a:t>
            </a:r>
            <a:endParaRPr lang="ko-KR" altLang="en-US" sz="1800" kern="1200" dirty="0">
              <a:solidFill>
                <a:schemeClr val="tx1"/>
              </a:solidFill>
            </a:endParaRPr>
          </a:p>
        </p:txBody>
      </p:sp>
      <p:sp>
        <p:nvSpPr>
          <p:cNvPr id="19" name="자유형 18"/>
          <p:cNvSpPr/>
          <p:nvPr/>
        </p:nvSpPr>
        <p:spPr>
          <a:xfrm rot="240000">
            <a:off x="3252399" y="2975579"/>
            <a:ext cx="1946391" cy="906819"/>
          </a:xfrm>
          <a:custGeom>
            <a:avLst/>
            <a:gdLst>
              <a:gd name="connsiteX0" fmla="*/ 0 w 1946391"/>
              <a:gd name="connsiteY0" fmla="*/ 151140 h 906819"/>
              <a:gd name="connsiteX1" fmla="*/ 151140 w 1946391"/>
              <a:gd name="connsiteY1" fmla="*/ 0 h 906819"/>
              <a:gd name="connsiteX2" fmla="*/ 1795251 w 1946391"/>
              <a:gd name="connsiteY2" fmla="*/ 0 h 906819"/>
              <a:gd name="connsiteX3" fmla="*/ 1946391 w 1946391"/>
              <a:gd name="connsiteY3" fmla="*/ 151140 h 906819"/>
              <a:gd name="connsiteX4" fmla="*/ 1946391 w 1946391"/>
              <a:gd name="connsiteY4" fmla="*/ 755679 h 906819"/>
              <a:gd name="connsiteX5" fmla="*/ 1795251 w 1946391"/>
              <a:gd name="connsiteY5" fmla="*/ 906819 h 906819"/>
              <a:gd name="connsiteX6" fmla="*/ 151140 w 1946391"/>
              <a:gd name="connsiteY6" fmla="*/ 906819 h 906819"/>
              <a:gd name="connsiteX7" fmla="*/ 0 w 1946391"/>
              <a:gd name="connsiteY7" fmla="*/ 755679 h 906819"/>
              <a:gd name="connsiteX8" fmla="*/ 0 w 1946391"/>
              <a:gd name="connsiteY8" fmla="*/ 151140 h 906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46391" h="906819">
                <a:moveTo>
                  <a:pt x="0" y="151140"/>
                </a:moveTo>
                <a:cubicBezTo>
                  <a:pt x="0" y="67668"/>
                  <a:pt x="67668" y="0"/>
                  <a:pt x="151140" y="0"/>
                </a:cubicBezTo>
                <a:lnTo>
                  <a:pt x="1795251" y="0"/>
                </a:lnTo>
                <a:cubicBezTo>
                  <a:pt x="1878723" y="0"/>
                  <a:pt x="1946391" y="67668"/>
                  <a:pt x="1946391" y="151140"/>
                </a:cubicBezTo>
                <a:lnTo>
                  <a:pt x="1946391" y="755679"/>
                </a:lnTo>
                <a:cubicBezTo>
                  <a:pt x="1946391" y="839151"/>
                  <a:pt x="1878723" y="906819"/>
                  <a:pt x="1795251" y="906819"/>
                </a:cubicBezTo>
                <a:lnTo>
                  <a:pt x="151140" y="906819"/>
                </a:lnTo>
                <a:cubicBezTo>
                  <a:pt x="67668" y="906819"/>
                  <a:pt x="0" y="839151"/>
                  <a:pt x="0" y="755679"/>
                </a:cubicBezTo>
                <a:lnTo>
                  <a:pt x="0" y="15114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-7353344"/>
              <a:satOff val="-10228"/>
              <a:lumOff val="-3922"/>
              <a:alphaOff val="0"/>
            </a:schemeClr>
          </a:fillRef>
          <a:effectRef idx="0">
            <a:schemeClr val="accent5">
              <a:hueOff val="-7353344"/>
              <a:satOff val="-10228"/>
              <a:lumOff val="-3922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0947" tIns="150946" rIns="150946" bIns="150947" numCol="1" spcCol="1270" anchor="ctr" anchorCtr="0">
            <a:noAutofit/>
          </a:bodyPr>
          <a:lstStyle/>
          <a:p>
            <a:pPr lvl="0" algn="ctr" defTabSz="12446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ko-KR" sz="2800" kern="1200" dirty="0" err="1" smtClean="0">
                <a:solidFill>
                  <a:schemeClr val="bg1"/>
                </a:solidFill>
                <a:latin typeface="Hi Melody" pitchFamily="2" charset="-127"/>
                <a:ea typeface="Hi Melody" pitchFamily="2" charset="-127"/>
              </a:rPr>
              <a:t>HyperText</a:t>
            </a:r>
            <a:endParaRPr lang="ko-KR" altLang="en-US" sz="1800" kern="1200" dirty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52" y="1638300"/>
            <a:ext cx="2974572" cy="208664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9103" y="1288312"/>
            <a:ext cx="5329441" cy="351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73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5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90956" y="842391"/>
            <a:ext cx="2190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전자 문서와 웹 문서</a:t>
            </a:r>
            <a:endParaRPr lang="ko-KR" altLang="en-US"/>
          </a:p>
        </p:txBody>
      </p:sp>
      <p:pic>
        <p:nvPicPr>
          <p:cNvPr id="6146" name="Picture 2" descr="웹 문서와 전자 문서의 차이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0163" y="261285"/>
            <a:ext cx="7370029" cy="9626160"/>
          </a:xfrm>
          <a:prstGeom prst="rect">
            <a:avLst/>
          </a:prstGeom>
          <a:noFill/>
          <a:ln w="38100">
            <a:solidFill>
              <a:srgbClr val="0000F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0620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78" t="17150"/>
          <a:stretch/>
        </p:blipFill>
        <p:spPr>
          <a:xfrm>
            <a:off x="666749" y="1471613"/>
            <a:ext cx="11071059" cy="54864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960636" y="161945"/>
            <a:ext cx="4393163" cy="870830"/>
          </a:xfrm>
        </p:spPr>
        <p:txBody>
          <a:bodyPr>
            <a:normAutofit/>
          </a:bodyPr>
          <a:lstStyle/>
          <a:p>
            <a:pPr algn="ctr"/>
            <a:r>
              <a:rPr lang="en-US" altLang="ko-KR" sz="2800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HTML5 </a:t>
            </a:r>
            <a:r>
              <a:rPr lang="ko-KR" altLang="en-US" sz="2800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문서의 기본구조</a:t>
            </a:r>
            <a:endParaRPr lang="ko-KR" altLang="en-US" sz="2800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6709272" cy="6858000"/>
          </a:xfrm>
          <a:prstGeom prst="rect">
            <a:avLst/>
          </a:prstGeom>
          <a:ln w="57150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pic>
      <p:sp>
        <p:nvSpPr>
          <p:cNvPr id="8" name="직사각형 7"/>
          <p:cNvSpPr/>
          <p:nvPr/>
        </p:nvSpPr>
        <p:spPr>
          <a:xfrm>
            <a:off x="5849957" y="1817783"/>
            <a:ext cx="5706737" cy="4726236"/>
          </a:xfrm>
          <a:prstGeom prst="rect">
            <a:avLst/>
          </a:prstGeom>
          <a:solidFill>
            <a:srgbClr val="E2ACD3">
              <a:alpha val="56000"/>
            </a:srgb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3200" dirty="0" smtClean="0">
                <a:solidFill>
                  <a:schemeClr val="tx1"/>
                </a:solidFill>
              </a:rPr>
              <a:t>&lt;html&gt; </a:t>
            </a:r>
            <a:r>
              <a:rPr lang="ko-KR" altLang="en-US" sz="2000" b="1" dirty="0" smtClean="0">
                <a:solidFill>
                  <a:schemeClr val="tx1"/>
                </a:solidFill>
                <a:latin typeface="Hi Melody" pitchFamily="2" charset="-127"/>
                <a:ea typeface="Hi Melody" pitchFamily="2" charset="-127"/>
              </a:rPr>
              <a:t>부모태그</a:t>
            </a:r>
            <a:endParaRPr lang="en-US" altLang="ko-KR" sz="3200" b="1" dirty="0">
              <a:solidFill>
                <a:schemeClr val="tx1"/>
              </a:solidFill>
              <a:latin typeface="Hi Melody" pitchFamily="2" charset="-127"/>
              <a:ea typeface="Hi Melody" pitchFamily="2" charset="-127"/>
            </a:endParaRPr>
          </a:p>
          <a:p>
            <a:endParaRPr lang="en-US" altLang="ko-KR" sz="3200" dirty="0" smtClean="0">
              <a:solidFill>
                <a:schemeClr val="tx1"/>
              </a:solidFill>
            </a:endParaRPr>
          </a:p>
          <a:p>
            <a:endParaRPr lang="en-US" altLang="ko-KR" sz="3200" dirty="0">
              <a:solidFill>
                <a:schemeClr val="tx1"/>
              </a:solidFill>
            </a:endParaRPr>
          </a:p>
          <a:p>
            <a:endParaRPr lang="en-US" altLang="ko-KR" sz="3200" dirty="0" smtClean="0">
              <a:solidFill>
                <a:schemeClr val="tx1"/>
              </a:solidFill>
            </a:endParaRPr>
          </a:p>
          <a:p>
            <a:endParaRPr lang="en-US" altLang="ko-KR" sz="3200" dirty="0">
              <a:solidFill>
                <a:schemeClr val="tx1"/>
              </a:solidFill>
            </a:endParaRPr>
          </a:p>
          <a:p>
            <a:endParaRPr lang="en-US" altLang="ko-KR" sz="3200" dirty="0" smtClean="0">
              <a:solidFill>
                <a:schemeClr val="tx1"/>
              </a:solidFill>
            </a:endParaRPr>
          </a:p>
          <a:p>
            <a:endParaRPr lang="en-US" altLang="ko-KR" sz="3200" dirty="0">
              <a:solidFill>
                <a:schemeClr val="tx1"/>
              </a:solidFill>
            </a:endParaRPr>
          </a:p>
          <a:p>
            <a:endParaRPr lang="en-US" altLang="ko-KR" sz="3200" dirty="0" smtClean="0">
              <a:solidFill>
                <a:schemeClr val="tx1"/>
              </a:solidFill>
            </a:endParaRPr>
          </a:p>
          <a:p>
            <a:r>
              <a:rPr lang="en-US" altLang="ko-KR" sz="3200" dirty="0" smtClean="0">
                <a:solidFill>
                  <a:schemeClr val="tx1"/>
                </a:solidFill>
              </a:rPr>
              <a:t>&lt;/html&gt;</a:t>
            </a:r>
            <a:endParaRPr lang="ko-KR" altLang="en-US" sz="3200" dirty="0"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6709272" y="2443163"/>
            <a:ext cx="4644528" cy="1904110"/>
          </a:xfrm>
          <a:prstGeom prst="rect">
            <a:avLst/>
          </a:prstGeom>
          <a:solidFill>
            <a:srgbClr val="8EBAE2">
              <a:alpha val="93000"/>
            </a:srgbClr>
          </a:solidFill>
          <a:ln w="28575">
            <a:solidFill>
              <a:srgbClr val="7030A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 smtClean="0">
              <a:solidFill>
                <a:srgbClr val="0000FF"/>
              </a:solidFill>
            </a:endParaRPr>
          </a:p>
          <a:p>
            <a:r>
              <a:rPr lang="en-US" altLang="ko-KR" sz="2800" dirty="0" smtClean="0">
                <a:solidFill>
                  <a:srgbClr val="0000FF"/>
                </a:solidFill>
              </a:rPr>
              <a:t>&lt;</a:t>
            </a:r>
            <a:r>
              <a:rPr lang="en-US" altLang="ko-KR" sz="2800" dirty="0">
                <a:solidFill>
                  <a:srgbClr val="0000FF"/>
                </a:solidFill>
              </a:rPr>
              <a:t>head&gt; </a:t>
            </a:r>
            <a:r>
              <a:rPr lang="ko-KR" altLang="en-US" b="1" dirty="0">
                <a:solidFill>
                  <a:schemeClr val="tx1"/>
                </a:solidFill>
                <a:latin typeface="Hi Melody" pitchFamily="2" charset="-127"/>
                <a:ea typeface="Hi Melody" pitchFamily="2" charset="-127"/>
              </a:rPr>
              <a:t>자식 태그</a:t>
            </a:r>
            <a:endParaRPr lang="en-US" altLang="ko-KR" b="1" dirty="0">
              <a:solidFill>
                <a:schemeClr val="tx1"/>
              </a:solidFill>
              <a:latin typeface="Hi Melody" pitchFamily="2" charset="-127"/>
              <a:ea typeface="Hi Melody" pitchFamily="2" charset="-127"/>
            </a:endParaRPr>
          </a:p>
          <a:p>
            <a:r>
              <a:rPr lang="en-US" altLang="ko-KR" sz="2400" dirty="0"/>
              <a:t>	</a:t>
            </a:r>
            <a:r>
              <a:rPr lang="ko-KR" altLang="en-US" sz="2400" dirty="0" smtClean="0"/>
              <a:t>문서제목</a:t>
            </a:r>
            <a:r>
              <a:rPr lang="en-US" altLang="ko-KR" sz="2400" dirty="0"/>
              <a:t>, </a:t>
            </a:r>
            <a:r>
              <a:rPr lang="ko-KR" altLang="en-US" sz="2400" dirty="0"/>
              <a:t>메타데이터</a:t>
            </a:r>
            <a:r>
              <a:rPr lang="en-US" altLang="ko-KR" sz="2400" dirty="0"/>
              <a:t>, </a:t>
            </a:r>
          </a:p>
          <a:p>
            <a:r>
              <a:rPr lang="en-US" altLang="ko-KR" sz="2400" dirty="0"/>
              <a:t>	</a:t>
            </a:r>
            <a:r>
              <a:rPr lang="ko-KR" altLang="en-US" sz="2400" dirty="0" smtClean="0"/>
              <a:t>자바스크립트</a:t>
            </a:r>
            <a:r>
              <a:rPr lang="en-US" altLang="ko-KR" sz="2400" dirty="0"/>
              <a:t>, CSS</a:t>
            </a:r>
            <a:r>
              <a:rPr lang="ko-KR" altLang="en-US" sz="2400" dirty="0"/>
              <a:t>링크</a:t>
            </a:r>
            <a:r>
              <a:rPr lang="en-US" altLang="ko-KR" sz="2400" dirty="0"/>
              <a:t>,</a:t>
            </a:r>
          </a:p>
          <a:p>
            <a:r>
              <a:rPr lang="en-US" altLang="ko-KR" sz="2800" dirty="0" smtClean="0">
                <a:solidFill>
                  <a:srgbClr val="0000FF"/>
                </a:solidFill>
              </a:rPr>
              <a:t>&lt;/</a:t>
            </a:r>
            <a:r>
              <a:rPr lang="en-US" altLang="ko-KR" sz="2800" dirty="0">
                <a:solidFill>
                  <a:srgbClr val="0000FF"/>
                </a:solidFill>
              </a:rPr>
              <a:t>head&gt;</a:t>
            </a:r>
          </a:p>
          <a:p>
            <a:pPr algn="ctr"/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6709272" y="4457872"/>
            <a:ext cx="4644528" cy="1447169"/>
          </a:xfrm>
          <a:prstGeom prst="rect">
            <a:avLst/>
          </a:prstGeom>
          <a:solidFill>
            <a:srgbClr val="98C0E4">
              <a:alpha val="60000"/>
            </a:srgbClr>
          </a:solidFill>
          <a:ln w="38100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>
                <a:solidFill>
                  <a:srgbClr val="F76C03"/>
                </a:solidFill>
              </a:rPr>
              <a:t>&lt;body&gt; </a:t>
            </a:r>
            <a:r>
              <a:rPr lang="ko-KR" altLang="en-US" b="1" dirty="0">
                <a:solidFill>
                  <a:schemeClr val="tx1"/>
                </a:solidFill>
                <a:latin typeface="Hi Melody" pitchFamily="2" charset="-127"/>
                <a:ea typeface="Hi Melody" pitchFamily="2" charset="-127"/>
              </a:rPr>
              <a:t>자식 태그</a:t>
            </a:r>
            <a:endParaRPr lang="en-US" altLang="ko-KR" b="1" dirty="0">
              <a:solidFill>
                <a:schemeClr val="tx1"/>
              </a:solidFill>
              <a:latin typeface="Hi Melody" pitchFamily="2" charset="-127"/>
              <a:ea typeface="Hi Melody" pitchFamily="2" charset="-127"/>
            </a:endParaRPr>
          </a:p>
          <a:p>
            <a:r>
              <a:rPr lang="en-US" altLang="ko-KR" sz="2800" dirty="0"/>
              <a:t>	</a:t>
            </a:r>
            <a:r>
              <a:rPr lang="ko-KR" altLang="en-US" sz="2800" dirty="0" smtClean="0">
                <a:solidFill>
                  <a:srgbClr val="84221A"/>
                </a:solidFill>
              </a:rPr>
              <a:t>문서의 </a:t>
            </a:r>
            <a:r>
              <a:rPr lang="ko-KR" altLang="en-US" sz="2800" dirty="0">
                <a:solidFill>
                  <a:srgbClr val="84221A"/>
                </a:solidFill>
              </a:rPr>
              <a:t>본문 내용</a:t>
            </a:r>
            <a:endParaRPr lang="en-US" altLang="ko-KR" sz="2800" dirty="0">
              <a:solidFill>
                <a:srgbClr val="84221A"/>
              </a:solidFill>
            </a:endParaRPr>
          </a:p>
          <a:p>
            <a:r>
              <a:rPr lang="en-US" altLang="ko-KR" sz="2800" dirty="0" smtClean="0">
                <a:solidFill>
                  <a:srgbClr val="F76C03"/>
                </a:solidFill>
              </a:rPr>
              <a:t>&lt;/</a:t>
            </a:r>
            <a:r>
              <a:rPr lang="en-US" altLang="ko-KR" sz="2800" dirty="0">
                <a:solidFill>
                  <a:srgbClr val="F76C03"/>
                </a:solidFill>
              </a:rPr>
              <a:t>body&gt;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503852" y="1733340"/>
            <a:ext cx="4488025" cy="3566447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503852" y="5299787"/>
            <a:ext cx="4488025" cy="1175658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666749" y="2164702"/>
            <a:ext cx="3867929" cy="2967135"/>
          </a:xfrm>
          <a:prstGeom prst="rect">
            <a:avLst/>
          </a:prstGeom>
          <a:noFill/>
          <a:ln w="38100">
            <a:solidFill>
              <a:srgbClr val="E2AC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666749" y="5731149"/>
            <a:ext cx="4166508" cy="173892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783511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5" grpId="0" animBg="1"/>
      <p:bldP spid="6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마크 업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0014" y="712505"/>
            <a:ext cx="8492793" cy="5876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마크업이란?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266"/>
          <a:stretch/>
        </p:blipFill>
        <p:spPr bwMode="auto">
          <a:xfrm>
            <a:off x="7248351" y="634954"/>
            <a:ext cx="4848911" cy="6267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33375" y="265622"/>
            <a:ext cx="2190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웹 페이지 구성 요소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7667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78" t="17150" b="6639"/>
          <a:stretch/>
        </p:blipFill>
        <p:spPr>
          <a:xfrm>
            <a:off x="560470" y="1477917"/>
            <a:ext cx="11071059" cy="504675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5105" y="87324"/>
            <a:ext cx="10515600" cy="1325563"/>
          </a:xfrm>
        </p:spPr>
        <p:txBody>
          <a:bodyPr/>
          <a:lstStyle/>
          <a:p>
            <a:pPr algn="ctr"/>
            <a:r>
              <a:rPr lang="en-US" altLang="ko-KR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head </a:t>
            </a:r>
            <a:r>
              <a:rPr lang="ko-KR" altLang="en-US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태그 </a:t>
            </a:r>
            <a:r>
              <a:rPr lang="ko-KR" altLang="en-US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안의 내용</a:t>
            </a:r>
            <a:endParaRPr lang="ko-KR" altLang="en-US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</p:txBody>
      </p:sp>
      <p:sp>
        <p:nvSpPr>
          <p:cNvPr id="7" name="내용 개체 틀 6"/>
          <p:cNvSpPr>
            <a:spLocks noGrp="1"/>
          </p:cNvSpPr>
          <p:nvPr>
            <p:ph idx="1"/>
          </p:nvPr>
        </p:nvSpPr>
        <p:spPr>
          <a:xfrm>
            <a:off x="4036423" y="3291839"/>
            <a:ext cx="1737360" cy="4572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000" b="1" dirty="0" smtClean="0">
                <a:latin typeface="Hi Melody" pitchFamily="2" charset="-127"/>
                <a:ea typeface="Hi Melody" pitchFamily="2" charset="-127"/>
              </a:rPr>
              <a:t>문서의 제목</a:t>
            </a:r>
            <a:endParaRPr lang="ko-KR" altLang="en-US" sz="2000" b="1" dirty="0">
              <a:latin typeface="Hi Melody" pitchFamily="2" charset="-127"/>
              <a:ea typeface="Hi Melody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132000" y="2434148"/>
            <a:ext cx="2943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latin typeface="Hi Melody" pitchFamily="2" charset="-127"/>
                <a:ea typeface="Hi Melody" pitchFamily="2" charset="-127"/>
              </a:rPr>
              <a:t>문자 </a:t>
            </a:r>
            <a:r>
              <a:rPr lang="ko-KR" altLang="en-US" b="1" dirty="0" err="1" smtClean="0">
                <a:latin typeface="Hi Melody" pitchFamily="2" charset="-127"/>
                <a:ea typeface="Hi Melody" pitchFamily="2" charset="-127"/>
              </a:rPr>
              <a:t>인코딩</a:t>
            </a:r>
            <a:r>
              <a:rPr lang="ko-KR" altLang="en-US" b="1" dirty="0" smtClean="0">
                <a:latin typeface="Hi Melody" pitchFamily="2" charset="-127"/>
                <a:ea typeface="Hi Melody" pitchFamily="2" charset="-127"/>
              </a:rPr>
              <a:t> 방식 </a:t>
            </a:r>
            <a:r>
              <a:rPr lang="en-US" altLang="ko-KR" dirty="0" smtClean="0">
                <a:latin typeface="Hi Melody" pitchFamily="2" charset="-127"/>
                <a:ea typeface="Hi Melody" pitchFamily="2" charset="-127"/>
              </a:rPr>
              <a:t>(</a:t>
            </a:r>
            <a:r>
              <a:rPr lang="ko-KR" altLang="en-US" dirty="0" err="1" smtClean="0">
                <a:latin typeface="Hi Melody" pitchFamily="2" charset="-127"/>
                <a:ea typeface="Hi Melody" pitchFamily="2" charset="-127"/>
              </a:rPr>
              <a:t>한글깨짐</a:t>
            </a:r>
            <a:r>
              <a:rPr lang="ko-KR" altLang="en-US" dirty="0" smtClean="0">
                <a:latin typeface="Hi Melody" pitchFamily="2" charset="-127"/>
                <a:ea typeface="Hi Melody" pitchFamily="2" charset="-127"/>
              </a:rPr>
              <a:t> 방지</a:t>
            </a:r>
            <a:r>
              <a:rPr lang="en-US" altLang="ko-KR" dirty="0" smtClean="0">
                <a:latin typeface="Hi Melody" pitchFamily="2" charset="-127"/>
                <a:ea typeface="Hi Melody" pitchFamily="2" charset="-127"/>
              </a:rPr>
              <a:t>)</a:t>
            </a:r>
            <a:endParaRPr lang="ko-KR" altLang="en-US" dirty="0">
              <a:latin typeface="Hi Melody" pitchFamily="2" charset="-127"/>
              <a:ea typeface="Hi Melody" pitchFamily="2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939143" y="1448872"/>
            <a:ext cx="1351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latin typeface="Hi Melody" pitchFamily="2" charset="-127"/>
                <a:ea typeface="Hi Melody" pitchFamily="2" charset="-127"/>
              </a:rPr>
              <a:t>문서 선언</a:t>
            </a:r>
            <a:r>
              <a:rPr lang="en-US" altLang="ko-KR" b="1" dirty="0">
                <a:latin typeface="Hi Melody" pitchFamily="2" charset="-127"/>
                <a:ea typeface="Hi Melody" pitchFamily="2" charset="-127"/>
              </a:rPr>
              <a:t> </a:t>
            </a:r>
            <a:r>
              <a:rPr lang="en-US" altLang="ko-KR" b="1" dirty="0" smtClean="0">
                <a:latin typeface="Hi Melody" pitchFamily="2" charset="-127"/>
                <a:ea typeface="Hi Melody" pitchFamily="2" charset="-127"/>
              </a:rPr>
              <a:t>html</a:t>
            </a:r>
            <a:endParaRPr lang="ko-KR" altLang="en-US" b="1" dirty="0">
              <a:latin typeface="Hi Melody" pitchFamily="2" charset="-127"/>
              <a:ea typeface="Hi Melody" pitchFamily="2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072165" y="1756844"/>
            <a:ext cx="2792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“</a:t>
            </a:r>
            <a:r>
              <a:rPr lang="en-US" altLang="ko-KR" b="1" dirty="0" err="1" smtClean="0"/>
              <a:t>ko</a:t>
            </a:r>
            <a:r>
              <a:rPr lang="en-US" altLang="ko-KR" b="1" dirty="0" smtClean="0"/>
              <a:t>” </a:t>
            </a:r>
            <a:r>
              <a:rPr lang="ko-KR" altLang="en-US" b="1" dirty="0" smtClean="0">
                <a:latin typeface="Hi Melody" pitchFamily="2" charset="-127"/>
                <a:ea typeface="Hi Melody" pitchFamily="2" charset="-127"/>
              </a:rPr>
              <a:t>스크린리더 한국어로 읽음</a:t>
            </a:r>
            <a:endParaRPr lang="ko-KR" altLang="en-US" b="1" dirty="0">
              <a:latin typeface="Hi Melody" pitchFamily="2" charset="-127"/>
              <a:ea typeface="Hi Melody" pitchFamily="2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102905" y="3520439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latin typeface="Hi Melody" pitchFamily="2" charset="-127"/>
                <a:ea typeface="Hi Melody" pitchFamily="2" charset="-127"/>
              </a:rPr>
              <a:t>외부 파일 링크</a:t>
            </a:r>
            <a:endParaRPr lang="ko-KR" altLang="en-US" b="1" dirty="0">
              <a:latin typeface="Hi Melody" pitchFamily="2" charset="-127"/>
              <a:ea typeface="Hi Melody" pitchFamily="2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665286" y="2434148"/>
            <a:ext cx="34259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	</a:t>
            </a:r>
            <a:r>
              <a:rPr lang="ko-KR" altLang="en-US" dirty="0" smtClean="0">
                <a:latin typeface="Hi Melody" pitchFamily="2" charset="-127"/>
                <a:ea typeface="Hi Melody" pitchFamily="2" charset="-127"/>
              </a:rPr>
              <a:t>그밖에 </a:t>
            </a:r>
            <a:endParaRPr lang="en-US" altLang="ko-KR" dirty="0" smtClean="0">
              <a:latin typeface="Hi Melody" pitchFamily="2" charset="-127"/>
              <a:ea typeface="Hi Melody" pitchFamily="2" charset="-127"/>
            </a:endParaRPr>
          </a:p>
          <a:p>
            <a:r>
              <a:rPr lang="ko-KR" altLang="en-US" dirty="0" smtClean="0">
                <a:latin typeface="Hi Melody" pitchFamily="2" charset="-127"/>
                <a:ea typeface="Hi Melody" pitchFamily="2" charset="-127"/>
              </a:rPr>
              <a:t>문서의 기본 </a:t>
            </a:r>
            <a:r>
              <a:rPr lang="ko-KR" altLang="en-US" dirty="0" err="1" smtClean="0">
                <a:latin typeface="Hi Melody" pitchFamily="2" charset="-127"/>
                <a:ea typeface="Hi Melody" pitchFamily="2" charset="-127"/>
              </a:rPr>
              <a:t>세팅</a:t>
            </a:r>
            <a:r>
              <a:rPr lang="en-US" altLang="ko-KR" dirty="0" smtClean="0">
                <a:latin typeface="Hi Melody" pitchFamily="2" charset="-127"/>
                <a:ea typeface="Hi Melody" pitchFamily="2" charset="-127"/>
              </a:rPr>
              <a:t>,</a:t>
            </a:r>
            <a:r>
              <a:rPr lang="ko-KR" altLang="en-US" dirty="0" smtClean="0">
                <a:latin typeface="Hi Melody" pitchFamily="2" charset="-127"/>
                <a:ea typeface="Hi Melody" pitchFamily="2" charset="-127"/>
              </a:rPr>
              <a:t> 제작자</a:t>
            </a:r>
            <a:r>
              <a:rPr lang="en-US" altLang="ko-KR" dirty="0" smtClean="0">
                <a:latin typeface="Hi Melody" pitchFamily="2" charset="-127"/>
                <a:ea typeface="Hi Melody" pitchFamily="2" charset="-127"/>
              </a:rPr>
              <a:t>, </a:t>
            </a:r>
            <a:r>
              <a:rPr lang="ko-KR" altLang="en-US" dirty="0" err="1" smtClean="0">
                <a:latin typeface="Hi Melody" pitchFamily="2" charset="-127"/>
                <a:ea typeface="Hi Melody" pitchFamily="2" charset="-127"/>
              </a:rPr>
              <a:t>간략</a:t>
            </a:r>
            <a:r>
              <a:rPr lang="ko-KR" altLang="en-US" dirty="0" smtClean="0">
                <a:latin typeface="Hi Melody" pitchFamily="2" charset="-127"/>
                <a:ea typeface="Hi Melody" pitchFamily="2" charset="-127"/>
              </a:rPr>
              <a:t> 설명 등</a:t>
            </a:r>
            <a:endParaRPr lang="ko-KR" altLang="en-US" dirty="0">
              <a:latin typeface="Hi Melody" pitchFamily="2" charset="-127"/>
              <a:ea typeface="Hi Melody" pitchFamily="2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5" t="2000" r="1350" b="11326"/>
          <a:stretch/>
        </p:blipFill>
        <p:spPr>
          <a:xfrm>
            <a:off x="4235824" y="4356847"/>
            <a:ext cx="5082988" cy="3079377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4715591" y="4565079"/>
            <a:ext cx="1913809" cy="349624"/>
          </a:xfrm>
          <a:prstGeom prst="rect">
            <a:avLst/>
          </a:prstGeom>
          <a:solidFill>
            <a:srgbClr val="00B0F0">
              <a:alpha val="18824"/>
            </a:srgb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486512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8" grpId="0"/>
      <p:bldP spid="9" grpId="0"/>
      <p:bldP spid="10" grpId="0"/>
      <p:bldP spid="11" grpId="0"/>
      <p:bldP spid="12" grpId="0"/>
      <p:bldP spid="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8661" y="403283"/>
            <a:ext cx="10168569" cy="781705"/>
          </a:xfrm>
        </p:spPr>
        <p:txBody>
          <a:bodyPr>
            <a:normAutofit/>
          </a:bodyPr>
          <a:lstStyle/>
          <a:p>
            <a:pPr algn="ctr"/>
            <a:r>
              <a:rPr lang="en-US" altLang="ko-KR" sz="320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“</a:t>
            </a:r>
            <a:r>
              <a:rPr lang="ko-KR" altLang="en-US" sz="320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요소</a:t>
            </a:r>
            <a:r>
              <a:rPr lang="en-US" altLang="ko-KR" sz="320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(</a:t>
            </a:r>
            <a:r>
              <a:rPr lang="ko-KR" altLang="en-US" sz="320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태그</a:t>
            </a:r>
            <a:r>
              <a:rPr lang="en-US" altLang="ko-KR" sz="320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)”</a:t>
            </a:r>
            <a:r>
              <a:rPr lang="ko-KR" altLang="en-US" sz="3200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로 구성된 </a:t>
            </a:r>
            <a:r>
              <a:rPr lang="en-US" altLang="ko-KR" sz="3200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HTML</a:t>
            </a:r>
            <a:endParaRPr lang="ko-KR" altLang="en-US" sz="3200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118662" y="1597230"/>
            <a:ext cx="10168569" cy="4057218"/>
          </a:xfr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 fontScale="40000" lnSpcReduction="20000"/>
          </a:bodyPr>
          <a:lstStyle/>
          <a:p>
            <a:endParaRPr lang="en-US" altLang="ko-KR" dirty="0" smtClean="0"/>
          </a:p>
          <a:p>
            <a:endParaRPr lang="en-US" altLang="ko-KR" dirty="0" smtClean="0"/>
          </a:p>
          <a:p>
            <a:pPr marL="0" indent="0" algn="ctr">
              <a:buNone/>
            </a:pPr>
            <a:r>
              <a:rPr lang="en-US" altLang="ko-KR" sz="11000" smtClean="0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&lt;</a:t>
            </a:r>
            <a:r>
              <a:rPr lang="en-US" altLang="ko-KR" sz="11000" dirty="0" smtClean="0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h1&gt;</a:t>
            </a:r>
            <a:r>
              <a:rPr lang="en-US" altLang="ko-KR" sz="110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html</a:t>
            </a:r>
            <a:r>
              <a:rPr lang="ko-KR" altLang="en-US" sz="11000" dirty="0" err="1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웹프로그래밍</a:t>
            </a:r>
            <a:r>
              <a:rPr lang="ko-KR" altLang="en-US" sz="110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11000" dirty="0" smtClean="0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&lt;/</a:t>
            </a:r>
            <a:r>
              <a:rPr lang="en-US" altLang="ko-KR" sz="11000" smtClean="0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h1&gt;</a:t>
            </a:r>
          </a:p>
          <a:p>
            <a:pPr marL="0" indent="0" algn="ctr">
              <a:buNone/>
            </a:pPr>
            <a:endParaRPr lang="en-US" altLang="ko-KR" sz="11000" dirty="0" smtClean="0">
              <a:solidFill>
                <a:srgbClr val="0000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0" indent="0" algn="ctr">
              <a:lnSpc>
                <a:spcPct val="120000"/>
              </a:lnSpc>
              <a:buNone/>
            </a:pPr>
            <a:r>
              <a:rPr lang="en-US" altLang="ko-KR" sz="7000" smtClean="0"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ko-KR" altLang="en-US" sz="7000" b="1" smtClean="0">
                <a:solidFill>
                  <a:srgbClr val="000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시작태그</a:t>
            </a:r>
            <a:r>
              <a:rPr lang="ko-KR" altLang="en-US" sz="7000" smtClean="0">
                <a:latin typeface="D2Coding" panose="020B0609020101020101" pitchFamily="49" charset="-127"/>
                <a:ea typeface="D2Coding" panose="020B0609020101020101" pitchFamily="49" charset="-127"/>
              </a:rPr>
              <a:t> 속성명</a:t>
            </a:r>
            <a:r>
              <a:rPr lang="en-US" altLang="ko-KR" sz="70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=“</a:t>
            </a:r>
            <a:r>
              <a:rPr lang="ko-KR" altLang="en-US" sz="70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속성값</a:t>
            </a:r>
            <a:r>
              <a:rPr lang="en-US" altLang="ko-KR" sz="70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” …&gt; </a:t>
            </a:r>
            <a:r>
              <a:rPr lang="ko-KR" altLang="en-US" sz="70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내용 </a:t>
            </a:r>
            <a:r>
              <a:rPr lang="en-US" altLang="ko-KR" sz="70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ko-KR" altLang="en-US" sz="7000" b="1" dirty="0" smtClean="0">
                <a:solidFill>
                  <a:srgbClr val="000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종료태그</a:t>
            </a:r>
            <a:r>
              <a:rPr lang="en-US" altLang="ko-KR" sz="70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</a:p>
          <a:p>
            <a:pPr marL="0" indent="0" algn="ctr">
              <a:buNone/>
            </a:pPr>
            <a:r>
              <a:rPr lang="en-US" altLang="ko-KR" sz="7000" b="1" smtClean="0">
                <a:solidFill>
                  <a:srgbClr val="000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ko-KR" altLang="en-US" sz="7000" b="1" smtClean="0">
                <a:solidFill>
                  <a:srgbClr val="000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열기태그</a:t>
            </a:r>
            <a:r>
              <a:rPr lang="en-US" altLang="ko-KR" sz="7000" b="1" smtClean="0">
                <a:solidFill>
                  <a:srgbClr val="000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                         &lt;/</a:t>
            </a:r>
            <a:r>
              <a:rPr lang="ko-KR" altLang="en-US" sz="7000" b="1" smtClean="0">
                <a:solidFill>
                  <a:srgbClr val="000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닫기태그</a:t>
            </a:r>
            <a:r>
              <a:rPr lang="en-US" altLang="ko-KR" sz="7000" b="1" smtClean="0">
                <a:solidFill>
                  <a:srgbClr val="000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0000" smtClean="0"/>
          </a:p>
          <a:p>
            <a:pPr marL="0" indent="0">
              <a:buNone/>
            </a:pPr>
            <a:endParaRPr lang="en-US" altLang="ko-KR" sz="7600" smtClean="0"/>
          </a:p>
          <a:p>
            <a:pPr marL="0" indent="0" algn="ctr">
              <a:buNone/>
            </a:pPr>
            <a:r>
              <a:rPr lang="en-US" altLang="ko-KR" sz="5900" b="1" smtClean="0">
                <a:solidFill>
                  <a:srgbClr val="000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5900" b="1" dirty="0" smtClean="0">
                <a:solidFill>
                  <a:srgbClr val="000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a</a:t>
            </a:r>
            <a:r>
              <a:rPr lang="en-US" altLang="ko-KR" sz="59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5900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href</a:t>
            </a:r>
            <a:r>
              <a:rPr lang="en-US" altLang="ko-KR" sz="59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5900" dirty="0" smtClean="0">
                <a:latin typeface="D2Coding" panose="020B0609020101020101" pitchFamily="49" charset="-127"/>
                <a:ea typeface="D2Coding" panose="020B0609020101020101" pitchFamily="49" charset="-127"/>
                <a:hlinkClick r:id="rId3"/>
              </a:rPr>
              <a:t>“http://google.com</a:t>
            </a:r>
            <a:r>
              <a:rPr lang="en-US" altLang="ko-KR" sz="59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” </a:t>
            </a:r>
            <a:r>
              <a:rPr lang="en-US" altLang="ko-KR" sz="5900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targe</a:t>
            </a:r>
            <a:r>
              <a:rPr lang="en-US" altLang="ko-KR" sz="59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=“_blank”</a:t>
            </a:r>
            <a:r>
              <a:rPr lang="en-US" altLang="ko-KR" sz="5900" b="1" dirty="0" smtClean="0">
                <a:solidFill>
                  <a:srgbClr val="000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en-US" altLang="ko-KR" sz="59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5900" u="sng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구글</a:t>
            </a:r>
            <a:r>
              <a:rPr lang="ko-KR" altLang="en-US" sz="5900" u="sng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5900" b="1" dirty="0" smtClean="0">
                <a:solidFill>
                  <a:srgbClr val="000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&lt;/a&gt;</a:t>
            </a:r>
            <a:endParaRPr lang="en-US" altLang="ko-KR" sz="3800" b="1" dirty="0" smtClean="0">
              <a:solidFill>
                <a:srgbClr val="0000FF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0" indent="0">
              <a:buNone/>
            </a:pPr>
            <a:r>
              <a:rPr lang="en-US" altLang="ko-KR" sz="2300" dirty="0" smtClean="0"/>
              <a:t>	</a:t>
            </a:r>
            <a:endParaRPr lang="ko-KR" altLang="en-US" sz="2300" dirty="0"/>
          </a:p>
        </p:txBody>
      </p:sp>
      <p:sp>
        <p:nvSpPr>
          <p:cNvPr id="4" name="왼쪽으로 구부러진 화살표 3"/>
          <p:cNvSpPr/>
          <p:nvPr/>
        </p:nvSpPr>
        <p:spPr>
          <a:xfrm>
            <a:off x="5290457" y="3685592"/>
            <a:ext cx="886408" cy="1101012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2627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4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4.16667E-6 -3.33333E-6 L 4.16667E-6 -0.07222 " pathEditMode="relative" rAng="0" ptsTypes="AA">
                                      <p:cBhvr>
                                        <p:cTn id="17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611"/>
                                    </p:animMotion>
                                    <p:animRot by="1500000">
                                      <p:cBhvr>
                                        <p:cTn id="18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9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20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21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내용 개체 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81857157"/>
              </p:ext>
            </p:extLst>
          </p:nvPr>
        </p:nvGraphicFramePr>
        <p:xfrm>
          <a:off x="838200" y="477838"/>
          <a:ext cx="10515600" cy="5699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13" name="그룹 12"/>
          <p:cNvGrpSpPr/>
          <p:nvPr/>
        </p:nvGrpSpPr>
        <p:grpSpPr>
          <a:xfrm>
            <a:off x="8628182" y="4367189"/>
            <a:ext cx="1602878" cy="1602878"/>
            <a:chOff x="7939856" y="3481867"/>
            <a:chExt cx="1602878" cy="1602878"/>
          </a:xfrm>
        </p:grpSpPr>
        <p:sp>
          <p:nvSpPr>
            <p:cNvPr id="14" name="타원 13"/>
            <p:cNvSpPr/>
            <p:nvPr/>
          </p:nvSpPr>
          <p:spPr>
            <a:xfrm>
              <a:off x="7939856" y="3481867"/>
              <a:ext cx="1602878" cy="1602878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5" name="타원 4"/>
            <p:cNvSpPr/>
            <p:nvPr/>
          </p:nvSpPr>
          <p:spPr>
            <a:xfrm>
              <a:off x="8174592" y="3716603"/>
              <a:ext cx="1133406" cy="113340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0320" tIns="20320" rIns="20320" bIns="20320" numCol="1" spcCol="1270" anchor="ctr" anchorCtr="0">
              <a:noAutofit/>
            </a:bodyPr>
            <a:lstStyle/>
            <a:p>
              <a:pPr lvl="0" algn="ctr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ko-KR" sz="1600" b="0" kern="1200" dirty="0" smtClean="0"/>
                <a:t>&lt;p&gt;</a:t>
              </a:r>
              <a:r>
                <a:rPr lang="ko-KR" altLang="en-US" sz="1600" b="0" kern="1200" dirty="0" smtClean="0"/>
                <a:t>해변</a:t>
              </a:r>
              <a:r>
                <a:rPr lang="en-US" altLang="ko-KR" sz="1600" b="0" kern="1200" dirty="0" smtClean="0"/>
                <a:t>, </a:t>
              </a:r>
              <a:r>
                <a:rPr lang="ko-KR" altLang="en-US" sz="1600" b="0" kern="1200" dirty="0" smtClean="0"/>
                <a:t>푸라 </a:t>
              </a:r>
              <a:r>
                <a:rPr lang="ko-KR" altLang="en-US" sz="1600" b="0" kern="1200" dirty="0" err="1" smtClean="0"/>
                <a:t>페티텐겟</a:t>
              </a:r>
              <a:r>
                <a:rPr lang="en-US" altLang="ko-KR" sz="1600" b="0" kern="1200" dirty="0" smtClean="0"/>
                <a:t>, </a:t>
              </a:r>
              <a:r>
                <a:rPr lang="ko-KR" altLang="en-US" sz="1600" b="0" kern="1200" dirty="0" smtClean="0"/>
                <a:t>쇼핑</a:t>
              </a:r>
              <a:r>
                <a:rPr lang="en-US" altLang="ko-KR" sz="1600" b="0" kern="1200" dirty="0" smtClean="0"/>
                <a:t>&lt;/p&gt;</a:t>
              </a:r>
              <a:endParaRPr lang="ko-KR" altLang="en-US" sz="1600" kern="1200" dirty="0"/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1455001" y="1082486"/>
            <a:ext cx="1602878" cy="1602878"/>
            <a:chOff x="766675" y="197164"/>
            <a:chExt cx="1602878" cy="1602878"/>
          </a:xfrm>
        </p:grpSpPr>
        <p:sp>
          <p:nvSpPr>
            <p:cNvPr id="17" name="타원 16"/>
            <p:cNvSpPr/>
            <p:nvPr/>
          </p:nvSpPr>
          <p:spPr>
            <a:xfrm>
              <a:off x="766675" y="197164"/>
              <a:ext cx="1602878" cy="1602878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8" name="타원 6"/>
            <p:cNvSpPr/>
            <p:nvPr/>
          </p:nvSpPr>
          <p:spPr>
            <a:xfrm>
              <a:off x="1001411" y="431900"/>
              <a:ext cx="1133406" cy="113340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2860" tIns="22860" rIns="22860" bIns="22860" numCol="1" spcCol="1270" anchor="ctr" anchorCtr="0">
              <a:noAutofit/>
            </a:bodyPr>
            <a:lstStyle/>
            <a:p>
              <a:pPr lvl="0" algn="ctr" defTabSz="8001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b="0" kern="1200" dirty="0" smtClean="0">
                  <a:latin typeface="D2Coding" panose="020B0609020101020101" pitchFamily="49" charset="-127"/>
                  <a:ea typeface="D2Coding" panose="020B0609020101020101" pitchFamily="49" charset="-127"/>
                </a:rPr>
                <a:t>&lt;</a:t>
              </a:r>
              <a:r>
                <a:rPr lang="en-US" sz="1800" b="0" kern="1200" dirty="0" err="1" smtClean="0">
                  <a:latin typeface="D2Coding" panose="020B0609020101020101" pitchFamily="49" charset="-127"/>
                  <a:ea typeface="D2Coding" panose="020B0609020101020101" pitchFamily="49" charset="-127"/>
                </a:rPr>
                <a:t>img</a:t>
              </a:r>
              <a:r>
                <a:rPr lang="en-US" sz="1800" b="0" kern="1200" dirty="0" smtClean="0">
                  <a:latin typeface="D2Coding" panose="020B0609020101020101" pitchFamily="49" charset="-127"/>
                  <a:ea typeface="D2Coding" panose="020B0609020101020101" pitchFamily="49" charset="-127"/>
                </a:rPr>
                <a:t> </a:t>
              </a:r>
              <a:r>
                <a:rPr lang="en-US" sz="1800" b="0" kern="1200" dirty="0" err="1" smtClean="0">
                  <a:latin typeface="D2Coding" panose="020B0609020101020101" pitchFamily="49" charset="-127"/>
                  <a:ea typeface="D2Coding" panose="020B0609020101020101" pitchFamily="49" charset="-127"/>
                </a:rPr>
                <a:t>src</a:t>
              </a:r>
              <a:r>
                <a:rPr lang="en-US" sz="1800" b="0" kern="1200" dirty="0" smtClean="0">
                  <a:latin typeface="D2Coding" panose="020B0609020101020101" pitchFamily="49" charset="-127"/>
                  <a:ea typeface="D2Coding" panose="020B0609020101020101" pitchFamily="49" charset="-127"/>
                </a:rPr>
                <a:t>="pic03.jpg&gt;</a:t>
              </a:r>
              <a:endParaRPr lang="ko-KR" altLang="en-US" sz="1800" kern="1200" dirty="0">
                <a:latin typeface="D2Coding" panose="020B0609020101020101" pitchFamily="49" charset="-127"/>
                <a:ea typeface="D2Coding" panose="020B0609020101020101" pitchFamily="49" charset="-127"/>
              </a:endParaRPr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9601047" y="1653419"/>
            <a:ext cx="1602878" cy="1602878"/>
            <a:chOff x="8912721" y="768097"/>
            <a:chExt cx="1602878" cy="1602878"/>
          </a:xfrm>
        </p:grpSpPr>
        <p:sp>
          <p:nvSpPr>
            <p:cNvPr id="20" name="타원 19"/>
            <p:cNvSpPr/>
            <p:nvPr/>
          </p:nvSpPr>
          <p:spPr>
            <a:xfrm>
              <a:off x="8912721" y="768097"/>
              <a:ext cx="1602878" cy="1602878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1" name="타원 8"/>
            <p:cNvSpPr/>
            <p:nvPr/>
          </p:nvSpPr>
          <p:spPr>
            <a:xfrm>
              <a:off x="9147457" y="1002833"/>
              <a:ext cx="1133406" cy="113340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0320" tIns="20320" rIns="20320" bIns="20320" numCol="1" spcCol="1270" anchor="ctr" anchorCtr="0">
              <a:noAutofit/>
            </a:bodyPr>
            <a:lstStyle/>
            <a:p>
              <a:pPr lvl="0" algn="ctr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b="0" kern="1200" dirty="0" smtClean="0">
                  <a:latin typeface="D2Coding" panose="020B0609020101020101" pitchFamily="49" charset="-127"/>
                  <a:ea typeface="D2Coding" panose="020B0609020101020101" pitchFamily="49" charset="-127"/>
                </a:rPr>
                <a:t>&lt;h2&gt;</a:t>
              </a:r>
              <a:r>
                <a:rPr lang="ko-KR" altLang="en-US" sz="1600" b="0" kern="1200" dirty="0" err="1" smtClean="0">
                  <a:latin typeface="D2Coding" panose="020B0609020101020101" pitchFamily="49" charset="-127"/>
                  <a:ea typeface="D2Coding" panose="020B0609020101020101" pitchFamily="49" charset="-127"/>
                </a:rPr>
                <a:t>세미냑</a:t>
              </a:r>
              <a:r>
                <a:rPr lang="en-US" altLang="ko-KR" sz="1600" b="0" kern="1200" dirty="0" smtClean="0">
                  <a:latin typeface="D2Coding" panose="020B0609020101020101" pitchFamily="49" charset="-127"/>
                  <a:ea typeface="D2Coding" panose="020B0609020101020101" pitchFamily="49" charset="-127"/>
                </a:rPr>
                <a:t>&lt;/</a:t>
              </a:r>
              <a:r>
                <a:rPr lang="en-US" sz="1600" b="0" kern="1200" dirty="0" smtClean="0">
                  <a:latin typeface="D2Coding" panose="020B0609020101020101" pitchFamily="49" charset="-127"/>
                  <a:ea typeface="D2Coding" panose="020B0609020101020101" pitchFamily="49" charset="-127"/>
                </a:rPr>
                <a:t>h2&gt;</a:t>
              </a:r>
              <a:endParaRPr lang="ko-KR" altLang="en-US" sz="1600" kern="1200" dirty="0">
                <a:latin typeface="D2Coding" panose="020B0609020101020101" pitchFamily="49" charset="-127"/>
                <a:ea typeface="D2Coding" panose="020B0609020101020101" pitchFamily="49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04536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346 -0.02107 L 0.03346 -0.02083 C 0.03164 -0.04954 0.03099 -0.04352 0.03346 -0.07199 C 0.03372 -0.07593 0.03567 -0.08773 0.03658 -0.0919 C 0.03763 -0.09583 0.03893 -0.09931 0.03984 -0.10324 C 0.04049 -0.10602 0.04062 -0.10926 0.0414 -0.11181 C 0.04283 -0.11644 0.05 -0.13472 0.0526 -0.14005 C 0.05403 -0.14329 0.0556 -0.1463 0.05742 -0.14861 C 0.06328 -0.15671 0.06966 -0.1632 0.07656 -0.16852 C 0.08086 -0.17199 0.09205 -0.18102 0.09882 -0.18264 C 0.10416 -0.18403 0.1095 -0.18449 0.11484 -0.18542 C 0.13073 -0.18449 0.14674 -0.18426 0.16263 -0.18264 C 0.16705 -0.18218 0.17174 -0.17801 0.17539 -0.17408 C 0.17708 -0.17246 0.17838 -0.16991 0.1802 -0.16852 C 0.18216 -0.1669 0.18437 -0.16667 0.18658 -0.16574 C 0.18815 -0.16389 0.18971 -0.16181 0.19127 -0.15996 C 0.19336 -0.15787 0.1957 -0.15648 0.19765 -0.1544 C 0.20403 -0.14746 0.20755 -0.14375 0.21211 -0.13449 C 0.21419 -0.13009 0.2181 -0.12014 0.22005 -0.11458 C 0.22174 -0.10996 0.22356 -0.10556 0.22487 -0.10046 C 0.22617 -0.09491 0.22656 -0.08889 0.22799 -0.08333 C 0.22903 -0.07963 0.23033 -0.07593 0.23125 -0.07199 C 0.23125 -0.07176 0.23515 -0.05093 0.23593 -0.04653 L 0.23763 -0.03796 C 0.23815 -0.03519 0.23841 -0.03218 0.23919 -0.02963 L 0.24231 -0.01829 C 0.24453 0.00463 0.24296 -0.00671 0.24713 0.01574 L 0.24869 0.0243 C 0.24935 0.03102 0.24974 0.03773 0.25039 0.04421 C 0.25078 0.04815 0.25182 0.05162 0.25195 0.05555 C 0.25234 0.07639 0.25195 0.09722 0.25195 0.11805 L 0.25195 0.11829 " pathEditMode="relative" rAng="0" ptsTypes="AAAAAAAAAAAAAAAAAAAAAAAAAAAAAAAA">
                                      <p:cBhvr>
                                        <p:cTn id="6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846" y="-125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0706 L -0.00013 -0.07037 C 0.00039 -0.07662 0.00169 -0.08287 0.00169 -0.08912 C 0.00169 -0.09606 0.00052 -0.10301 -0.00013 -0.10995 C -0.00053 -0.11551 -0.00105 -0.12106 -0.00183 -0.12662 C -0.00209 -0.1287 -0.00313 -0.13079 -0.00352 -0.13287 C -0.00599 -0.14468 -0.0043 -0.14097 -0.00691 -0.15162 C -0.00795 -0.15579 -0.00912 -0.15995 -0.01029 -0.16412 L -0.01368 -0.17662 C -0.0142 -0.1787 -0.01446 -0.18102 -0.01537 -0.18264 C -0.01641 -0.18495 -0.01771 -0.18681 -0.01875 -0.18889 C -0.02006 -0.19167 -0.02045 -0.19491 -0.02214 -0.19722 C -0.02357 -0.19931 -0.02553 -0.20023 -0.02722 -0.20162 C -0.03568 -0.2169 -0.02487 -0.19792 -0.03568 -0.21389 C -0.03698 -0.21597 -0.03763 -0.21852 -0.03907 -0.22014 C -0.04219 -0.22361 -0.04597 -0.22546 -0.04922 -0.22847 C -0.05157 -0.23056 -0.05378 -0.23264 -0.05599 -0.23472 C -0.05925 -0.23773 -0.06277 -0.24028 -0.06615 -0.24306 C -0.06784 -0.24444 -0.06941 -0.24653 -0.07123 -0.24722 L -0.07631 -0.24907 C -0.07969 -0.25185 -0.08425 -0.25602 -0.08816 -0.25741 C -0.09141 -0.2588 -0.09493 -0.2588 -0.09831 -0.25949 C -0.1112 -0.26181 -0.11654 -0.26204 -0.13047 -0.26366 C -0.14571 -0.26296 -0.16107 -0.26319 -0.17618 -0.26157 C -0.18021 -0.26134 -0.18907 -0.25625 -0.1931 -0.25324 C -0.19493 -0.25208 -0.19662 -0.25069 -0.19818 -0.24907 C -0.20183 -0.24537 -0.20443 -0.24005 -0.20834 -0.23681 C -0.21003 -0.23542 -0.21198 -0.23449 -0.21342 -0.23264 C -0.21602 -0.2294 -0.2181 -0.22569 -0.22019 -0.22222 C -0.22136 -0.22037 -0.22214 -0.21782 -0.22357 -0.2162 C -0.225 -0.21412 -0.22696 -0.21319 -0.22878 -0.21181 C -0.23698 -0.19653 -0.22618 -0.21551 -0.23711 -0.19954 C -0.23842 -0.19745 -0.23933 -0.19514 -0.2405 -0.19329 C -0.24206 -0.19028 -0.24388 -0.1875 -0.24558 -0.18495 C -0.25795 -0.16343 -0.23737 -0.19745 -0.25404 -0.17037 C -0.25469 -0.16829 -0.25482 -0.16597 -0.25573 -0.16412 C -0.25769 -0.15949 -0.2625 -0.15162 -0.2625 -0.15139 C -0.26654 -0.13681 -0.26394 -0.14282 -0.26928 -0.13287 C -0.2754 -0.10995 -0.26563 -0.14444 -0.27448 -0.12037 C -0.27579 -0.11643 -0.27605 -0.11181 -0.27774 -0.10787 C -0.27878 -0.10509 -0.28021 -0.10231 -0.28125 -0.09954 C -0.28243 -0.09537 -0.28256 -0.09074 -0.28451 -0.08727 C -0.28555 -0.08495 -0.28711 -0.0831 -0.2879 -0.08079 C -0.28933 -0.07685 -0.29011 -0.07245 -0.29128 -0.06829 C -0.2918 -0.0662 -0.29193 -0.06389 -0.29297 -0.06227 L -0.29636 -0.05602 C -0.29688 -0.05301 -0.2974 -0.05023 -0.29805 -0.04768 C -0.29909 -0.04329 -0.30053 -0.03935 -0.30144 -0.03495 C -0.30209 -0.03241 -0.30248 -0.0294 -0.30313 -0.02685 C -0.3056 -0.01597 -0.3043 -0.02523 -0.30652 -0.01227 C -0.30769 -0.00532 -0.3086 0.00185 -0.3099 0.00857 C -0.31107 0.01412 -0.3125 0.01968 -0.31329 0.02523 C -0.31394 0.0294 -0.31446 0.03357 -0.31498 0.03773 C -0.31563 0.04236 -0.31602 0.04745 -0.31667 0.05232 C -0.31706 0.05509 -0.31797 0.05764 -0.31836 0.06065 C -0.3198 0.06852 -0.32344 0.09329 -0.32344 0.09583 L -0.32344 0.1169 L -0.3267 0.11458 " pathEditMode="relative" rAng="0" ptsTypes="AAAAAAAAAAAAAAAAAAAAAAAAAAAAAAAAAAAAAAAAAAAAAAAAAAAAAAAAAA">
                                      <p:cBhvr>
                                        <p:cTn id="10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237" y="-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912 -0.08865 L -0.00912 -0.08842 C -0.00742 -0.09791 -0.0056 -0.1074 -0.0043 -0.11689 C -0.00352 -0.12245 -0.00339 -0.12824 -0.00274 -0.13426 C -0.00183 -0.14166 -0.00039 -0.1493 0.00052 -0.15671 C 0.0013 -0.16319 0.00143 -0.1699 0.00208 -0.17639 C 0.00299 -0.18495 0.00429 -0.19351 0.00534 -0.20208 C 0.00638 -0.22199 0.00768 -0.24166 0.00846 -0.26157 L 0.01172 -0.33842 C 0.01133 -0.37916 0.01992 -0.48634 0.0069 -0.55115 C 0.00547 -0.55787 0.00403 -0.56458 0.00208 -0.57083 C -0.00078 -0.58055 -0.00313 -0.59143 -0.00742 -0.5993 C -0.01068 -0.60486 -0.01459 -0.60949 -0.01706 -0.6162 C -0.02136 -0.62754 -0.01862 -0.62291 -0.025 -0.63055 C -0.03086 -0.64629 -0.02487 -0.63379 -0.03295 -0.64189 C -0.03633 -0.64514 -0.0392 -0.65 -0.04258 -0.65324 C -0.04688 -0.65694 -0.05143 -0.65972 -0.05534 -0.66458 C -0.06016 -0.67014 -0.06563 -0.67777 -0.07136 -0.68148 C -0.07331 -0.68287 -0.07565 -0.6831 -0.07774 -0.68426 C -0.08034 -0.68588 -0.08295 -0.68842 -0.08568 -0.69004 C -0.08985 -0.69236 -0.09414 -0.69375 -0.09844 -0.6956 C -0.1086 -0.70023 -0.11459 -0.70324 -0.12709 -0.70416 L -0.16706 -0.70694 C -0.17878 -0.70601 -0.1905 -0.70578 -0.20209 -0.70416 C -0.20378 -0.70393 -0.20547 -0.70277 -0.2069 -0.70139 C -0.2086 -0.69976 -0.21016 -0.69768 -0.21172 -0.6956 C -0.21393 -0.69305 -0.21602 -0.69004 -0.2181 -0.68726 C -0.22656 -0.66458 -0.2155 -0.69189 -0.22604 -0.67291 C -0.23255 -0.66134 -0.22526 -0.66111 -0.2388 -0.65324 C -0.24545 -0.6493 -0.24219 -0.65208 -0.24844 -0.64467 C -0.25222 -0.62476 -0.24727 -0.6493 -0.25326 -0.62476 C -0.25716 -0.60833 -0.25183 -0.62407 -0.25795 -0.60787 L -0.26602 -0.56527 L -0.26758 -0.55694 L -0.26914 -0.54814 C -0.2711 -0.52106 -0.27071 -0.5331 -0.27071 -0.51134 L -0.27071 -0.51111 " pathEditMode="relative" rAng="0" ptsTypes="AAAAAAAAAAAAAAAAAAAAAAAAAAAAAAAAAAAAA">
                                      <p:cBhvr>
                                        <p:cTn id="14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927" y="-3090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순서도: 대체 처리 9"/>
          <p:cNvSpPr/>
          <p:nvPr/>
        </p:nvSpPr>
        <p:spPr>
          <a:xfrm>
            <a:off x="6226478" y="2237142"/>
            <a:ext cx="4954136" cy="3291971"/>
          </a:xfrm>
          <a:prstGeom prst="flowChartAlternateProcess">
            <a:avLst/>
          </a:prstGeom>
          <a:noFill/>
          <a:ln w="79375" cmpd="dbl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순서도: 대체 처리 8"/>
          <p:cNvSpPr/>
          <p:nvPr/>
        </p:nvSpPr>
        <p:spPr>
          <a:xfrm>
            <a:off x="563357" y="2037928"/>
            <a:ext cx="4772918" cy="3690400"/>
          </a:xfrm>
          <a:prstGeom prst="flowChartAlternateProcess">
            <a:avLst/>
          </a:prstGeom>
          <a:noFill/>
          <a:ln w="79375" cmpd="dbl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		</a:t>
            </a:r>
            <a:r>
              <a:rPr lang="en-US" altLang="ko-KR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HTML</a:t>
            </a:r>
            <a:r>
              <a:rPr lang="ko-KR" altLang="en-US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을</a:t>
            </a:r>
            <a:r>
              <a:rPr lang="en-US" altLang="ko-KR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 </a:t>
            </a:r>
            <a:r>
              <a:rPr lang="ko-KR" altLang="en-US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위한 준비물</a:t>
            </a:r>
            <a:endParaRPr lang="ko-KR" altLang="en-US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802184"/>
            <a:ext cx="4168940" cy="471488"/>
          </a:xfr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ko-KR" altLang="en-US" spc="-150" dirty="0" smtClean="0"/>
              <a:t>작성을 위한 </a:t>
            </a:r>
            <a:r>
              <a:rPr lang="ko-KR" altLang="en-US" spc="-150" dirty="0" smtClean="0">
                <a:solidFill>
                  <a:srgbClr val="00B0F0"/>
                </a:solidFill>
              </a:rPr>
              <a:t>웹 편집기</a:t>
            </a:r>
            <a:endParaRPr lang="ko-KR" altLang="en-US" spc="-150" dirty="0">
              <a:solidFill>
                <a:srgbClr val="00B0F0"/>
              </a:solidFill>
            </a:endParaRP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1113165" y="2552210"/>
            <a:ext cx="4090431" cy="2736228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b="1" dirty="0" smtClean="0">
                <a:solidFill>
                  <a:srgbClr val="9D701F"/>
                </a:solidFill>
              </a:rPr>
              <a:t>메모장</a:t>
            </a:r>
            <a:endParaRPr lang="en-US" altLang="ko-KR" b="1" dirty="0" smtClean="0">
              <a:solidFill>
                <a:srgbClr val="9D701F"/>
              </a:solidFill>
            </a:endParaRPr>
          </a:p>
          <a:p>
            <a:r>
              <a:rPr lang="ko-KR" altLang="en-US" dirty="0" smtClean="0"/>
              <a:t>워드프로세서</a:t>
            </a:r>
            <a:endParaRPr lang="en-US" altLang="ko-KR" b="1" dirty="0" smtClean="0">
              <a:solidFill>
                <a:srgbClr val="9D701F"/>
              </a:solidFill>
            </a:endParaRPr>
          </a:p>
          <a:p>
            <a:r>
              <a:rPr lang="en-US" altLang="ko-KR" b="1" dirty="0" smtClean="0"/>
              <a:t>Eclipse</a:t>
            </a:r>
            <a:r>
              <a:rPr lang="en-US" altLang="ko-KR" dirty="0" smtClean="0"/>
              <a:t>, </a:t>
            </a:r>
            <a:r>
              <a:rPr lang="en-US" altLang="ko-KR" dirty="0"/>
              <a:t>A</a:t>
            </a:r>
            <a:r>
              <a:rPr lang="en-US" altLang="ko-KR" dirty="0" smtClean="0"/>
              <a:t>tom, </a:t>
            </a:r>
            <a:r>
              <a:rPr lang="en-US" altLang="ko-KR" dirty="0" err="1" smtClean="0"/>
              <a:t>EditPuls</a:t>
            </a:r>
            <a:r>
              <a:rPr lang="en-US" altLang="ko-KR" dirty="0" smtClean="0"/>
              <a:t>, </a:t>
            </a:r>
            <a:r>
              <a:rPr lang="en-US" altLang="ko-KR" sz="2600" dirty="0" err="1" smtClean="0"/>
              <a:t>UltraEdit</a:t>
            </a:r>
            <a:r>
              <a:rPr lang="en-US" altLang="ko-KR" sz="2600" dirty="0" smtClean="0"/>
              <a:t>,..</a:t>
            </a:r>
          </a:p>
          <a:p>
            <a:r>
              <a:rPr lang="en-US" altLang="ko-KR" b="1" dirty="0" smtClean="0">
                <a:solidFill>
                  <a:srgbClr val="9D701F"/>
                </a:solidFill>
              </a:rPr>
              <a:t>Visual Studio Code</a:t>
            </a:r>
          </a:p>
          <a:p>
            <a:r>
              <a:rPr lang="en-US" altLang="ko-KR" dirty="0" smtClean="0"/>
              <a:t>Replit.com  , codepen.io</a:t>
            </a:r>
          </a:p>
          <a:p>
            <a:r>
              <a:rPr lang="ko-KR" altLang="en-US" sz="2200" dirty="0" err="1" smtClean="0"/>
              <a:t>드림위버</a:t>
            </a:r>
            <a:endParaRPr lang="en-US" altLang="ko-KR" sz="2200" dirty="0" smtClean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661820" y="1936281"/>
            <a:ext cx="4083453" cy="491319"/>
          </a:xfr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ko-KR" altLang="en-US" spc="-150" dirty="0" smtClean="0"/>
              <a:t> 실행을 위한 </a:t>
            </a:r>
            <a:r>
              <a:rPr lang="ko-KR" altLang="en-US" spc="-150" dirty="0" err="1" smtClean="0">
                <a:solidFill>
                  <a:srgbClr val="00B0F0"/>
                </a:solidFill>
              </a:rPr>
              <a:t>웹브라우저</a:t>
            </a:r>
            <a:endParaRPr lang="ko-KR" altLang="en-US" spc="-150" dirty="0">
              <a:solidFill>
                <a:srgbClr val="00B0F0"/>
              </a:solidFill>
            </a:endParaRPr>
          </a:p>
        </p:txBody>
      </p:sp>
      <p:pic>
        <p:nvPicPr>
          <p:cNvPr id="8" name="내용 개체 틀 7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7948" y="2601286"/>
            <a:ext cx="4491195" cy="1453355"/>
          </a:xfrm>
        </p:spPr>
      </p:pic>
      <p:sp>
        <p:nvSpPr>
          <p:cNvPr id="6" name="TextBox 5"/>
          <p:cNvSpPr txBox="1"/>
          <p:nvPr/>
        </p:nvSpPr>
        <p:spPr>
          <a:xfrm>
            <a:off x="7408189" y="3735658"/>
            <a:ext cx="1709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구글</a:t>
            </a:r>
            <a:r>
              <a:rPr lang="ko-KR" altLang="en-US" dirty="0" smtClean="0"/>
              <a:t>       모질라</a:t>
            </a:r>
            <a:endParaRPr lang="en-US" altLang="ko-KR" dirty="0" smtClean="0"/>
          </a:p>
        </p:txBody>
      </p:sp>
      <p:grpSp>
        <p:nvGrpSpPr>
          <p:cNvPr id="7" name="그룹 6"/>
          <p:cNvGrpSpPr/>
          <p:nvPr/>
        </p:nvGrpSpPr>
        <p:grpSpPr>
          <a:xfrm>
            <a:off x="6661820" y="4115650"/>
            <a:ext cx="1800493" cy="1154492"/>
            <a:chOff x="6661820" y="4115650"/>
            <a:chExt cx="1800493" cy="1154492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53650" y="4115650"/>
              <a:ext cx="485533" cy="485533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6661820" y="4593034"/>
              <a:ext cx="1800493" cy="677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 smtClean="0">
                  <a:latin typeface="D2Coding" panose="020B0609020101020101" pitchFamily="49" charset="-127"/>
                  <a:ea typeface="D2Coding" panose="020B0609020101020101" pitchFamily="49" charset="-127"/>
                </a:rPr>
                <a:t>edge</a:t>
              </a:r>
              <a:endParaRPr lang="en-US" altLang="ko-KR" b="1" dirty="0" smtClean="0">
                <a:latin typeface="D2Coding" panose="020B0609020101020101" pitchFamily="49" charset="-127"/>
                <a:ea typeface="D2Coding" panose="020B0609020101020101" pitchFamily="49" charset="-127"/>
              </a:endParaRPr>
            </a:p>
            <a:p>
              <a:r>
                <a:rPr lang="ko-KR" altLang="en-US" dirty="0" smtClean="0"/>
                <a:t>마이크로소프트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332617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000"/>
                            </p:stCondLst>
                            <p:childTnLst>
                              <p:par>
                                <p:cTn id="3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0"/>
                            </p:stCondLst>
                            <p:childTnLst>
                              <p:par>
                                <p:cTn id="4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6000"/>
                            </p:stCondLst>
                            <p:childTnLst>
                              <p:par>
                                <p:cTn id="4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4" grpId="0" uiExpand="1" build="p"/>
      <p:bldP spid="5" grpId="0" build="p" animBg="1"/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2493" t="19193" r="62012" b="60216"/>
          <a:stretch/>
        </p:blipFill>
        <p:spPr>
          <a:xfrm>
            <a:off x="4065615" y="1546462"/>
            <a:ext cx="6327227" cy="2064703"/>
          </a:xfrm>
          <a:prstGeom prst="rect">
            <a:avLst/>
          </a:prstGeom>
        </p:spPr>
      </p:pic>
      <p:pic>
        <p:nvPicPr>
          <p:cNvPr id="6" name="내용 개체 틀 3"/>
          <p:cNvPicPr>
            <a:picLocks noChangeAspect="1"/>
          </p:cNvPicPr>
          <p:nvPr/>
        </p:nvPicPr>
        <p:blipFill rotWithShape="1">
          <a:blip r:embed="rId3"/>
          <a:srcRect t="96228" r="97389" b="-317"/>
          <a:stretch/>
        </p:blipFill>
        <p:spPr>
          <a:xfrm>
            <a:off x="808706" y="4774165"/>
            <a:ext cx="1978540" cy="1742473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760288" y="4705564"/>
            <a:ext cx="2116476" cy="18493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4065615" y="2219218"/>
            <a:ext cx="3167392" cy="59590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246634" y="5291191"/>
            <a:ext cx="21659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Hi Melody" pitchFamily="2" charset="-127"/>
                <a:ea typeface="Hi Melody" pitchFamily="2" charset="-127"/>
              </a:rPr>
              <a:t>화면 왼쪽하단 </a:t>
            </a:r>
            <a:r>
              <a:rPr lang="en-US" altLang="ko-KR" dirty="0" smtClean="0">
                <a:latin typeface="Hi Melody" pitchFamily="2" charset="-127"/>
                <a:ea typeface="Hi Melody" pitchFamily="2" charset="-127"/>
              </a:rPr>
              <a:t>“</a:t>
            </a:r>
            <a:r>
              <a:rPr lang="ko-KR" altLang="en-US" dirty="0" smtClean="0">
                <a:latin typeface="Hi Melody" pitchFamily="2" charset="-127"/>
                <a:ea typeface="Hi Melody" pitchFamily="2" charset="-127"/>
              </a:rPr>
              <a:t>윈도우</a:t>
            </a:r>
            <a:r>
              <a:rPr lang="en-US" altLang="ko-KR" dirty="0" smtClean="0">
                <a:latin typeface="Hi Melody" pitchFamily="2" charset="-127"/>
                <a:ea typeface="Hi Melody" pitchFamily="2" charset="-127"/>
              </a:rPr>
              <a:t>”</a:t>
            </a:r>
          </a:p>
          <a:p>
            <a:r>
              <a:rPr lang="ko-KR" altLang="en-US" dirty="0" smtClean="0">
                <a:latin typeface="Hi Melody" pitchFamily="2" charset="-127"/>
                <a:ea typeface="Hi Melody" pitchFamily="2" charset="-127"/>
              </a:rPr>
              <a:t>키보드 </a:t>
            </a:r>
            <a:r>
              <a:rPr lang="en-US" altLang="ko-KR" dirty="0" smtClean="0">
                <a:latin typeface="Hi Melody" pitchFamily="2" charset="-127"/>
                <a:ea typeface="Hi Melody" pitchFamily="2" charset="-127"/>
              </a:rPr>
              <a:t>“</a:t>
            </a:r>
            <a:r>
              <a:rPr lang="ko-KR" altLang="en-US" dirty="0" smtClean="0">
                <a:latin typeface="Hi Melody" pitchFamily="2" charset="-127"/>
                <a:ea typeface="Hi Melody" pitchFamily="2" charset="-127"/>
              </a:rPr>
              <a:t>윈도우 키</a:t>
            </a:r>
            <a:r>
              <a:rPr lang="en-US" altLang="ko-KR" dirty="0" smtClean="0">
                <a:latin typeface="Hi Melody" pitchFamily="2" charset="-127"/>
                <a:ea typeface="Hi Melody" pitchFamily="2" charset="-127"/>
              </a:rPr>
              <a:t>”</a:t>
            </a:r>
            <a:endParaRPr lang="ko-KR" altLang="en-US" dirty="0">
              <a:latin typeface="Hi Melody" pitchFamily="2" charset="-127"/>
              <a:ea typeface="Hi Melody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25519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09550" y="257175"/>
            <a:ext cx="9144000" cy="685801"/>
          </a:xfrm>
        </p:spPr>
        <p:txBody>
          <a:bodyPr>
            <a:normAutofit/>
          </a:bodyPr>
          <a:lstStyle/>
          <a:p>
            <a:pPr algn="l"/>
            <a:r>
              <a:rPr lang="en-US" altLang="ko-KR" sz="3200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	</a:t>
            </a:r>
            <a:r>
              <a:rPr lang="ko-KR" altLang="en-US" sz="3200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요소들의 조합으로 구성</a:t>
            </a:r>
            <a:endParaRPr lang="ko-KR" altLang="en-US" sz="3200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425" y="1157287"/>
            <a:ext cx="7757838" cy="591109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23" t="6923" r="5683" b="6038"/>
          <a:stretch/>
        </p:blipFill>
        <p:spPr>
          <a:xfrm>
            <a:off x="4781550" y="1787888"/>
            <a:ext cx="6986588" cy="562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83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0C904489-ADB3-46BB-9750-9C18DF4D6F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461185" y="564269"/>
            <a:ext cx="8479615" cy="5328531"/>
            <a:chOff x="461185" y="564269"/>
            <a:chExt cx="7620000" cy="4308943"/>
          </a:xfrm>
        </p:grpSpPr>
        <p:pic>
          <p:nvPicPr>
            <p:cNvPr id="1026" name="Picture 2" descr="2023년 7월 달력 : 네이버 블로그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0073"/>
            <a:stretch/>
          </p:blipFill>
          <p:spPr bwMode="auto">
            <a:xfrm>
              <a:off x="461185" y="564269"/>
              <a:ext cx="7620000" cy="43089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753036" y="682612"/>
              <a:ext cx="1936376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altLang="ko-KR" b="1" smtClean="0">
                  <a:latin typeface="HY나무B" panose="02030600000101010101" pitchFamily="18" charset="-127"/>
                  <a:ea typeface="HY나무B" panose="02030600000101010101" pitchFamily="18" charset="-127"/>
                </a:rPr>
                <a:t>2026</a:t>
              </a:r>
              <a:r>
                <a:rPr lang="ko-KR" altLang="en-US" b="1" smtClean="0">
                  <a:latin typeface="HY나무B" panose="02030600000101010101" pitchFamily="18" charset="-127"/>
                  <a:ea typeface="HY나무B" panose="02030600000101010101" pitchFamily="18" charset="-127"/>
                </a:rPr>
                <a:t>년 </a:t>
              </a:r>
              <a:r>
                <a:rPr lang="en-US" altLang="ko-KR" b="1" smtClean="0">
                  <a:latin typeface="HY나무B" panose="02030600000101010101" pitchFamily="18" charset="-127"/>
                  <a:ea typeface="HY나무B" panose="02030600000101010101" pitchFamily="18" charset="-127"/>
                </a:rPr>
                <a:t>1</a:t>
              </a:r>
              <a:r>
                <a:rPr lang="ko-KR" altLang="en-US" b="1" smtClean="0">
                  <a:latin typeface="HY나무B" panose="02030600000101010101" pitchFamily="18" charset="-127"/>
                  <a:ea typeface="HY나무B" panose="02030600000101010101" pitchFamily="18" charset="-127"/>
                </a:rPr>
                <a:t>월</a:t>
              </a:r>
              <a:r>
                <a:rPr lang="en-US" altLang="ko-KR" b="1" smtClean="0">
                  <a:latin typeface="HY나무B" panose="02030600000101010101" pitchFamily="18" charset="-127"/>
                  <a:ea typeface="HY나무B" panose="02030600000101010101" pitchFamily="18" charset="-127"/>
                </a:rPr>
                <a:t>~2</a:t>
              </a:r>
              <a:r>
                <a:rPr lang="ko-KR" altLang="en-US" b="1" smtClean="0">
                  <a:latin typeface="HY나무B" panose="02030600000101010101" pitchFamily="18" charset="-127"/>
                  <a:ea typeface="HY나무B" panose="02030600000101010101" pitchFamily="18" charset="-127"/>
                </a:rPr>
                <a:t>월</a:t>
              </a:r>
              <a:endParaRPr lang="ko-KR" altLang="en-US" b="1">
                <a:latin typeface="HY나무B" panose="02030600000101010101" pitchFamily="18" charset="-127"/>
                <a:ea typeface="HY나무B" panose="02030600000101010101" pitchFamily="18" charset="-127"/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710006" y="1413544"/>
              <a:ext cx="957429" cy="80253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1731983" y="1393683"/>
              <a:ext cx="957429" cy="80253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72780" y="2262198"/>
              <a:ext cx="393056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sz="1600" b="1" smtClean="0">
                  <a:solidFill>
                    <a:srgbClr val="FF0000"/>
                  </a:solidFill>
                </a:rPr>
                <a:t>18</a:t>
              </a:r>
              <a:endParaRPr lang="ko-KR" altLang="en-US" b="1">
                <a:solidFill>
                  <a:srgbClr val="FF0000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83538" y="3148992"/>
              <a:ext cx="393056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sz="1600" b="1" smtClean="0">
                  <a:solidFill>
                    <a:srgbClr val="FF0000"/>
                  </a:solidFill>
                </a:rPr>
                <a:t>25</a:t>
              </a:r>
              <a:endParaRPr lang="ko-KR" altLang="en-US" b="1">
                <a:solidFill>
                  <a:srgbClr val="FF0000"/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83538" y="4015447"/>
              <a:ext cx="481222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sz="1600" b="1" smtClean="0">
                  <a:solidFill>
                    <a:srgbClr val="FF0000"/>
                  </a:solidFill>
                </a:rPr>
                <a:t>2/1</a:t>
              </a:r>
              <a:endParaRPr lang="ko-KR" altLang="en-US" b="1">
                <a:solidFill>
                  <a:srgbClr val="FF0000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721224" y="2263866"/>
              <a:ext cx="393056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sz="1600" b="1" smtClean="0"/>
                <a:t>19</a:t>
              </a:r>
              <a:endParaRPr lang="ko-KR" altLang="en-US" b="1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723012" y="2265654"/>
              <a:ext cx="393056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sz="1600" b="1" smtClean="0"/>
                <a:t>19</a:t>
              </a:r>
              <a:endParaRPr lang="ko-KR" altLang="en-US" b="1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2769668" y="2269717"/>
              <a:ext cx="393056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sz="1600" b="1" smtClean="0"/>
                <a:t>20</a:t>
              </a:r>
              <a:endParaRPr lang="ko-KR" altLang="en-US" b="1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3776631" y="2259253"/>
              <a:ext cx="393056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sz="1600" b="1" smtClean="0"/>
                <a:t>21</a:t>
              </a:r>
              <a:endParaRPr lang="ko-KR" altLang="en-US" b="1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4823287" y="2259253"/>
              <a:ext cx="393056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sz="1600" b="1" smtClean="0"/>
                <a:t>22</a:t>
              </a:r>
              <a:endParaRPr lang="ko-KR" altLang="en-US" b="1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5852162" y="2269224"/>
              <a:ext cx="393056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sz="1600" b="1" smtClean="0"/>
                <a:t>23</a:t>
              </a:r>
              <a:endParaRPr lang="ko-KR" altLang="en-US" b="1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6859522" y="2265654"/>
              <a:ext cx="393056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sz="1600" b="1" smtClean="0">
                  <a:solidFill>
                    <a:srgbClr val="0000FF"/>
                  </a:solidFill>
                </a:rPr>
                <a:t>24</a:t>
              </a:r>
              <a:endParaRPr lang="ko-KR" altLang="en-US" b="1">
                <a:solidFill>
                  <a:srgbClr val="0000FF"/>
                </a:solidFill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721224" y="3143467"/>
              <a:ext cx="393056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sz="1600" b="1" smtClean="0"/>
                <a:t>26</a:t>
              </a:r>
              <a:endParaRPr lang="ko-KR" altLang="en-US" b="1"/>
            </a:p>
          </p:txBody>
        </p:sp>
        <p:sp>
          <p:nvSpPr>
            <p:cNvPr id="7" name="오른쪽 화살표 6"/>
            <p:cNvSpPr/>
            <p:nvPr/>
          </p:nvSpPr>
          <p:spPr>
            <a:xfrm>
              <a:off x="4805903" y="2517289"/>
              <a:ext cx="2016181" cy="464451"/>
            </a:xfrm>
            <a:prstGeom prst="right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mtClean="0">
                  <a:solidFill>
                    <a:schemeClr val="tx1"/>
                  </a:solidFill>
                  <a:latin typeface="Hi Melody" pitchFamily="2" charset="-127"/>
                  <a:ea typeface="Hi Melody" pitchFamily="2" charset="-127"/>
                </a:rPr>
                <a:t>HTML</a:t>
              </a:r>
              <a:r>
                <a:rPr lang="en-US" altLang="ko-KR" dirty="0" smtClean="0">
                  <a:solidFill>
                    <a:schemeClr val="tx1"/>
                  </a:solidFill>
                  <a:latin typeface="Hi Melody" pitchFamily="2" charset="-127"/>
                  <a:ea typeface="Hi Melody" pitchFamily="2" charset="-127"/>
                </a:rPr>
                <a:t>, CSS</a:t>
              </a:r>
              <a:endParaRPr lang="ko-KR" altLang="en-US" dirty="0">
                <a:solidFill>
                  <a:schemeClr val="tx1"/>
                </a:solidFill>
                <a:latin typeface="Hi Melody" pitchFamily="2" charset="-127"/>
                <a:ea typeface="Hi Melody" pitchFamily="2" charset="-127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2775047" y="3127639"/>
              <a:ext cx="393056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sz="1600" b="1" smtClean="0"/>
                <a:t>27</a:t>
              </a:r>
              <a:endParaRPr lang="ko-KR" altLang="en-US" b="1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3791621" y="3136429"/>
              <a:ext cx="393056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sz="1600" b="1" smtClean="0"/>
                <a:t>28</a:t>
              </a:r>
              <a:endParaRPr lang="ko-KR" altLang="en-US" b="1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812529" y="3145223"/>
              <a:ext cx="393056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sz="1600" b="1" smtClean="0"/>
                <a:t>29</a:t>
              </a:r>
              <a:endParaRPr lang="ko-KR" altLang="en-US" b="1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5833437" y="3143467"/>
              <a:ext cx="393056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sz="1600" b="1" smtClean="0"/>
                <a:t>30</a:t>
              </a:r>
              <a:endParaRPr lang="ko-KR" altLang="en-US" b="1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6867936" y="3127639"/>
              <a:ext cx="393056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sz="1600" b="1" smtClean="0">
                  <a:solidFill>
                    <a:srgbClr val="0000FF"/>
                  </a:solidFill>
                </a:rPr>
                <a:t>31</a:t>
              </a:r>
              <a:endParaRPr lang="ko-KR" altLang="en-US" b="1">
                <a:solidFill>
                  <a:srgbClr val="0000FF"/>
                </a:solidFill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1707685" y="4006215"/>
              <a:ext cx="481222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sz="1600" b="1" smtClean="0"/>
                <a:t>2/2</a:t>
              </a:r>
              <a:endParaRPr lang="ko-KR" altLang="en-US" b="1"/>
            </a:p>
          </p:txBody>
        </p:sp>
        <p:sp>
          <p:nvSpPr>
            <p:cNvPr id="8" name="오른쪽 화살표 7"/>
            <p:cNvSpPr/>
            <p:nvPr/>
          </p:nvSpPr>
          <p:spPr>
            <a:xfrm>
              <a:off x="1703505" y="3325391"/>
              <a:ext cx="5109509" cy="440074"/>
            </a:xfrm>
            <a:prstGeom prst="right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mtClean="0">
                  <a:solidFill>
                    <a:schemeClr val="tx1"/>
                  </a:solidFill>
                  <a:latin typeface="Hi Melody" pitchFamily="2" charset="-127"/>
                  <a:ea typeface="Hi Melody" pitchFamily="2" charset="-127"/>
                </a:rPr>
                <a:t>HTMl, CSS, JS</a:t>
              </a:r>
              <a:endParaRPr lang="ko-KR" altLang="en-US" dirty="0">
                <a:solidFill>
                  <a:schemeClr val="tx1"/>
                </a:solidFill>
                <a:latin typeface="Hi Melody" pitchFamily="2" charset="-127"/>
                <a:ea typeface="Hi Melody" pitchFamily="2" charset="-127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2769668" y="4024500"/>
              <a:ext cx="481222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sz="1600" b="1" smtClean="0"/>
                <a:t>2/3</a:t>
              </a:r>
              <a:endParaRPr lang="ko-KR" altLang="en-US" b="1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3776631" y="4006215"/>
              <a:ext cx="481222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sz="1600" b="1" smtClean="0"/>
                <a:t>2/4</a:t>
              </a:r>
              <a:endParaRPr lang="ko-KR" altLang="en-US" b="1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4826117" y="4015447"/>
              <a:ext cx="481222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sz="1600" b="1" smtClean="0"/>
                <a:t>2/5</a:t>
              </a:r>
              <a:endParaRPr lang="ko-KR" altLang="en-US" b="1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5847970" y="4004943"/>
              <a:ext cx="481222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sz="1600" b="1" smtClean="0"/>
                <a:t>2/6</a:t>
              </a:r>
              <a:endParaRPr lang="ko-KR" altLang="en-US" b="1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6867936" y="4000879"/>
              <a:ext cx="288862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sz="1600" b="1" smtClean="0">
                  <a:solidFill>
                    <a:srgbClr val="0000FF"/>
                  </a:solidFill>
                </a:rPr>
                <a:t>7</a:t>
              </a:r>
              <a:endParaRPr lang="ko-KR" altLang="en-US" b="1">
                <a:solidFill>
                  <a:srgbClr val="0000FF"/>
                </a:solidFill>
              </a:endParaRPr>
            </a:p>
          </p:txBody>
        </p:sp>
        <p:sp>
          <p:nvSpPr>
            <p:cNvPr id="46" name="오른쪽 화살표 45"/>
            <p:cNvSpPr/>
            <p:nvPr/>
          </p:nvSpPr>
          <p:spPr>
            <a:xfrm>
              <a:off x="1703505" y="4262548"/>
              <a:ext cx="2071338" cy="440074"/>
            </a:xfrm>
            <a:prstGeom prst="rightArrow">
              <a:avLst/>
            </a:prstGeom>
            <a:solidFill>
              <a:srgbClr val="E79D19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mtClean="0">
                  <a:solidFill>
                    <a:schemeClr val="tx1"/>
                  </a:solidFill>
                  <a:latin typeface="Hi Melody" pitchFamily="2" charset="-127"/>
                  <a:ea typeface="Hi Melody" pitchFamily="2" charset="-127"/>
                </a:rPr>
                <a:t>반응형 </a:t>
              </a:r>
              <a:r>
                <a:rPr lang="en-US" altLang="ko-KR" smtClean="0">
                  <a:solidFill>
                    <a:schemeClr val="tx1"/>
                  </a:solidFill>
                  <a:latin typeface="Hi Melody" pitchFamily="2" charset="-127"/>
                  <a:ea typeface="Hi Melody" pitchFamily="2" charset="-127"/>
                </a:rPr>
                <a:t>CSS</a:t>
              </a:r>
              <a:endParaRPr lang="ko-KR" altLang="en-US" dirty="0">
                <a:solidFill>
                  <a:schemeClr val="tx1"/>
                </a:solidFill>
                <a:latin typeface="Hi Melody" pitchFamily="2" charset="-127"/>
                <a:ea typeface="Hi Melody" pitchFamily="2" charset="-127"/>
              </a:endParaRPr>
            </a:p>
          </p:txBody>
        </p:sp>
        <p:sp>
          <p:nvSpPr>
            <p:cNvPr id="9" name="오른쪽 화살표 8"/>
            <p:cNvSpPr/>
            <p:nvPr/>
          </p:nvSpPr>
          <p:spPr>
            <a:xfrm>
              <a:off x="3250890" y="4273357"/>
              <a:ext cx="1548099" cy="418456"/>
            </a:xfrm>
            <a:prstGeom prst="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mtClean="0">
                  <a:solidFill>
                    <a:schemeClr val="tx1"/>
                  </a:solidFill>
                  <a:latin typeface="Hi Melody" pitchFamily="2" charset="-127"/>
                  <a:ea typeface="Hi Melody" pitchFamily="2" charset="-127"/>
                </a:rPr>
                <a:t>개인 프로젝트</a:t>
              </a:r>
              <a:endParaRPr lang="ko-KR" altLang="en-US" dirty="0">
                <a:solidFill>
                  <a:schemeClr val="tx1"/>
                </a:solidFill>
                <a:latin typeface="Hi Melody" pitchFamily="2" charset="-127"/>
                <a:ea typeface="Hi Melody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57081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51420" t="75380" b="7619"/>
          <a:stretch/>
        </p:blipFill>
        <p:spPr>
          <a:xfrm>
            <a:off x="3236583" y="4062011"/>
            <a:ext cx="8198778" cy="161388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rcRect l="3239" r="3815"/>
          <a:stretch/>
        </p:blipFill>
        <p:spPr>
          <a:xfrm>
            <a:off x="964096" y="682707"/>
            <a:ext cx="2673626" cy="2476500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3409122" y="4062011"/>
            <a:ext cx="1689652" cy="2615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7613373" y="4617940"/>
            <a:ext cx="1888435" cy="105795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073426" y="2043483"/>
            <a:ext cx="1689652" cy="2615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964096" y="1009923"/>
            <a:ext cx="457198" cy="2615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6849106" y="763525"/>
            <a:ext cx="25374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HY목각파임B" panose="02030600000101010101" pitchFamily="18" charset="-127"/>
                <a:ea typeface="HY목각파임B" panose="02030600000101010101" pitchFamily="18" charset="-127"/>
              </a:rPr>
              <a:t>저장하기</a:t>
            </a:r>
            <a:endParaRPr lang="en-US" altLang="ko-KR" sz="4400" b="1" smtClean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7752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266825" y="225822"/>
            <a:ext cx="9144000" cy="663575"/>
          </a:xfrm>
        </p:spPr>
        <p:txBody>
          <a:bodyPr>
            <a:noAutofit/>
          </a:bodyPr>
          <a:lstStyle/>
          <a:p>
            <a:r>
              <a:rPr lang="ko-KR" altLang="en-US" sz="3200" dirty="0" err="1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비주얼스튜디오코드</a:t>
            </a:r>
            <a:r>
              <a:rPr lang="ko-KR" altLang="en-US" sz="3200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 설치에 앞서</a:t>
            </a:r>
            <a:r>
              <a:rPr lang="en-US" altLang="ko-KR" sz="3200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..</a:t>
            </a:r>
            <a:endParaRPr lang="ko-KR" altLang="en-US" sz="3200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1785938"/>
            <a:ext cx="9144000" cy="3471862"/>
          </a:xfrm>
        </p:spPr>
        <p:txBody>
          <a:bodyPr/>
          <a:lstStyle/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55128"/>
            <a:ext cx="8054154" cy="609838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7960" y="1297781"/>
            <a:ext cx="7459777" cy="5922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585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  <a:alpha val="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ko-KR" altLang="en-US" dirty="0" smtClean="0"/>
              <a:t>개발환경 설정하기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871663" y="0"/>
            <a:ext cx="10320336" cy="6858000"/>
          </a:xfrm>
          <a:noFill/>
        </p:spPr>
        <p:txBody>
          <a:bodyPr>
            <a:normAutofit/>
          </a:bodyPr>
          <a:lstStyle/>
          <a:p>
            <a:pPr algn="r"/>
            <a:endParaRPr lang="en-US" altLang="ko-KR" dirty="0" smtClean="0"/>
          </a:p>
          <a:p>
            <a:pPr algn="r"/>
            <a:endParaRPr lang="en-US" altLang="ko-KR" dirty="0"/>
          </a:p>
          <a:p>
            <a:pPr algn="r"/>
            <a:endParaRPr lang="en-US" altLang="ko-KR" dirty="0" smtClean="0"/>
          </a:p>
          <a:p>
            <a:pPr algn="r"/>
            <a:endParaRPr lang="en-US" altLang="ko-KR" dirty="0"/>
          </a:p>
          <a:p>
            <a:pPr algn="r"/>
            <a:r>
              <a:rPr lang="en-US" altLang="ko-KR" sz="2000" dirty="0" smtClean="0"/>
              <a:t>Visual studio code </a:t>
            </a:r>
            <a:r>
              <a:rPr lang="ko-KR" altLang="en-US" sz="2000" dirty="0" smtClean="0"/>
              <a:t>검색 설치</a:t>
            </a:r>
            <a:r>
              <a:rPr lang="en-US" altLang="ko-KR" sz="2000" dirty="0" smtClean="0"/>
              <a:t>. Download for window.</a:t>
            </a:r>
          </a:p>
          <a:p>
            <a:pPr algn="r"/>
            <a:r>
              <a:rPr lang="en-US" altLang="ko-KR" sz="2000" dirty="0" smtClean="0"/>
              <a:t>Extension (</a:t>
            </a:r>
            <a:r>
              <a:rPr lang="ko-KR" altLang="en-US" sz="2000" dirty="0" smtClean="0"/>
              <a:t>네모박스</a:t>
            </a:r>
            <a:r>
              <a:rPr lang="en-US" altLang="ko-KR" sz="2000" dirty="0" smtClean="0"/>
              <a:t>) </a:t>
            </a:r>
            <a:r>
              <a:rPr lang="ko-KR" altLang="en-US" sz="2000" b="1" dirty="0" smtClean="0"/>
              <a:t>확장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눌러서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다양한 서비스 다운</a:t>
            </a:r>
            <a:endParaRPr lang="en-US" altLang="ko-KR" sz="2000" dirty="0" smtClean="0"/>
          </a:p>
          <a:p>
            <a:pPr algn="r"/>
            <a:r>
              <a:rPr lang="en-US" altLang="ko-KR" sz="2000" b="1" dirty="0" smtClean="0"/>
              <a:t>Auto Rename Tag</a:t>
            </a:r>
          </a:p>
          <a:p>
            <a:pPr algn="r"/>
            <a:r>
              <a:rPr lang="en-US" altLang="ko-KR" sz="2000" b="1" dirty="0" smtClean="0"/>
              <a:t>Live Server </a:t>
            </a:r>
          </a:p>
          <a:p>
            <a:pPr algn="r"/>
            <a:r>
              <a:rPr lang="en-US" altLang="ko-KR" sz="2000" dirty="0" err="1" smtClean="0"/>
              <a:t>eclipes</a:t>
            </a:r>
            <a:r>
              <a:rPr lang="en-US" altLang="ko-KR" sz="2000" dirty="0" smtClean="0"/>
              <a:t> </a:t>
            </a:r>
            <a:r>
              <a:rPr lang="en-US" altLang="ko-KR" sz="2000" dirty="0" err="1" smtClean="0"/>
              <a:t>Keymap</a:t>
            </a:r>
            <a:r>
              <a:rPr lang="en-US" altLang="ko-KR" sz="2000" dirty="0" smtClean="0"/>
              <a:t> : </a:t>
            </a:r>
            <a:r>
              <a:rPr lang="ko-KR" altLang="en-US" sz="2000" dirty="0" err="1" smtClean="0"/>
              <a:t>이클립스와</a:t>
            </a:r>
            <a:r>
              <a:rPr lang="ko-KR" altLang="en-US" sz="2000" dirty="0" smtClean="0"/>
              <a:t> 같은 단축키 사용가능</a:t>
            </a:r>
            <a:r>
              <a:rPr lang="en-US" altLang="ko-KR" sz="2000" dirty="0" smtClean="0"/>
              <a:t>. </a:t>
            </a:r>
            <a:r>
              <a:rPr lang="ko-KR" altLang="en-US" sz="2000" dirty="0" smtClean="0"/>
              <a:t>선택사항</a:t>
            </a:r>
            <a:r>
              <a:rPr lang="en-US" altLang="ko-KR" sz="2000" dirty="0" smtClean="0"/>
              <a:t>.</a:t>
            </a:r>
          </a:p>
          <a:p>
            <a:pPr lvl="3" algn="r"/>
            <a:r>
              <a:rPr lang="ko-KR" altLang="en-US" sz="1400" dirty="0" smtClean="0"/>
              <a:t>컨트롤</a:t>
            </a:r>
            <a:r>
              <a:rPr lang="en-US" altLang="ko-KR" sz="1400" dirty="0" smtClean="0"/>
              <a:t>Y</a:t>
            </a:r>
            <a:r>
              <a:rPr lang="ko-KR" altLang="en-US" sz="1400" dirty="0" smtClean="0"/>
              <a:t>와 컨트롤 시프트 </a:t>
            </a:r>
            <a:r>
              <a:rPr lang="en-US" altLang="ko-KR" sz="1400" dirty="0" smtClean="0"/>
              <a:t>F </a:t>
            </a:r>
            <a:r>
              <a:rPr lang="ko-KR" altLang="en-US" sz="1400" dirty="0" smtClean="0"/>
              <a:t>정렬 사용</a:t>
            </a:r>
            <a:endParaRPr lang="en-US" altLang="ko-KR" sz="1400" dirty="0" smtClean="0"/>
          </a:p>
          <a:p>
            <a:pPr algn="r"/>
            <a:r>
              <a:rPr lang="en-US" altLang="ko-KR" sz="2000" dirty="0"/>
              <a:t>	</a:t>
            </a:r>
            <a:r>
              <a:rPr lang="en-US" altLang="ko-KR" sz="2000" dirty="0" smtClean="0"/>
              <a:t>Auto Close Tag </a:t>
            </a:r>
            <a:r>
              <a:rPr lang="ko-KR" altLang="en-US" sz="2000" dirty="0" smtClean="0"/>
              <a:t>를 받아도 된다</a:t>
            </a:r>
            <a:r>
              <a:rPr lang="en-US" altLang="ko-KR" sz="2000" dirty="0" smtClean="0"/>
              <a:t>.</a:t>
            </a:r>
          </a:p>
          <a:p>
            <a:pPr algn="r"/>
            <a:r>
              <a:rPr lang="en-US" altLang="ko-KR" sz="2000" b="1" dirty="0" smtClean="0"/>
              <a:t>Prettier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자동정렬</a:t>
            </a:r>
            <a:endParaRPr lang="en-US" altLang="ko-KR" sz="2000" dirty="0" smtClean="0"/>
          </a:p>
          <a:p>
            <a:pPr marL="0" indent="0" algn="r">
              <a:buNone/>
            </a:pPr>
            <a:r>
              <a:rPr lang="ko-KR" altLang="en-US" sz="2000" dirty="0" smtClean="0"/>
              <a:t>컨트롤</a:t>
            </a:r>
            <a:r>
              <a:rPr lang="en-US" altLang="ko-KR" sz="2000" dirty="0" smtClean="0"/>
              <a:t>+</a:t>
            </a:r>
            <a:r>
              <a:rPr lang="en-US" altLang="ko-KR" sz="2000" dirty="0" err="1" smtClean="0"/>
              <a:t>shift+p</a:t>
            </a:r>
            <a:r>
              <a:rPr lang="en-US" altLang="ko-KR" sz="2000" dirty="0" smtClean="0"/>
              <a:t> (cdl)</a:t>
            </a:r>
            <a:r>
              <a:rPr lang="ko-KR" altLang="en-US" sz="2000" dirty="0" smtClean="0"/>
              <a:t>누르면 </a:t>
            </a:r>
            <a:r>
              <a:rPr lang="en-US" altLang="ko-KR" sz="2000" dirty="0" smtClean="0"/>
              <a:t>language </a:t>
            </a:r>
            <a:r>
              <a:rPr lang="ko-KR" altLang="en-US" sz="2000" dirty="0" smtClean="0"/>
              <a:t>한글</a:t>
            </a:r>
            <a:r>
              <a:rPr lang="en-US" altLang="ko-KR" sz="2000" dirty="0" smtClean="0"/>
              <a:t>/</a:t>
            </a:r>
            <a:r>
              <a:rPr lang="ko-KR" altLang="en-US" sz="2000" dirty="0" smtClean="0"/>
              <a:t>영어로 바꿀 수 있다</a:t>
            </a:r>
            <a:r>
              <a:rPr lang="en-US" altLang="ko-KR" sz="2000" dirty="0" smtClean="0"/>
              <a:t>.</a:t>
            </a:r>
          </a:p>
          <a:p>
            <a:pPr marL="0" indent="0" algn="r">
              <a:buNone/>
            </a:pPr>
            <a:r>
              <a:rPr lang="ko-KR" altLang="en-US" sz="2000" b="1" dirty="0" smtClean="0"/>
              <a:t>컬러 테마 변경</a:t>
            </a:r>
            <a:r>
              <a:rPr lang="ko-KR" altLang="en-US" sz="2000" dirty="0" smtClean="0"/>
              <a:t>할 수 있다</a:t>
            </a:r>
            <a:r>
              <a:rPr lang="en-US" altLang="ko-KR" sz="2000" dirty="0" smtClean="0"/>
              <a:t>.</a:t>
            </a:r>
          </a:p>
          <a:p>
            <a:pPr marL="0" indent="0" algn="r">
              <a:buNone/>
            </a:pPr>
            <a:r>
              <a:rPr lang="ko-KR" altLang="en-US" sz="2000" dirty="0" smtClean="0"/>
              <a:t>폰트 </a:t>
            </a:r>
            <a:r>
              <a:rPr lang="en-US" altLang="ko-KR" sz="2000" dirty="0" smtClean="0"/>
              <a:t>d2codin</a:t>
            </a:r>
            <a:r>
              <a:rPr lang="ko-KR" altLang="en-US" sz="2000" dirty="0" smtClean="0"/>
              <a:t>으로 하면 </a:t>
            </a:r>
            <a:r>
              <a:rPr lang="ko-KR" altLang="en-US" sz="2000" dirty="0" err="1" smtClean="0"/>
              <a:t>가독성이</a:t>
            </a:r>
            <a:r>
              <a:rPr lang="ko-KR" altLang="en-US" sz="2000" dirty="0" smtClean="0"/>
              <a:t> 좋다</a:t>
            </a:r>
            <a:r>
              <a:rPr lang="en-US" altLang="ko-KR" sz="2000" dirty="0" smtClean="0"/>
              <a:t>.</a:t>
            </a:r>
          </a:p>
          <a:p>
            <a:pPr marL="0" indent="0" algn="r">
              <a:buNone/>
            </a:pPr>
            <a:r>
              <a:rPr lang="en-US" altLang="ko-KR" sz="1200" dirty="0">
                <a:hlinkClick r:id="rId3"/>
              </a:rPr>
              <a:t>https://</a:t>
            </a:r>
            <a:r>
              <a:rPr lang="en-US" altLang="ko-KR" sz="1200" dirty="0" smtClean="0">
                <a:hlinkClick r:id="rId3"/>
              </a:rPr>
              <a:t>github.com/naver/d2codingfont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최신버전으로</a:t>
            </a:r>
            <a:endParaRPr lang="en-US" altLang="ko-KR" sz="1200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793" y="272303"/>
            <a:ext cx="4543426" cy="6313393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2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67573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270D675A-2DB3-4469-B87E-37C4ABC2FD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7E72BE64-436F-4037-A2FF-68FA45EA2BA8}"/>
              </a:ext>
            </a:extLst>
          </p:cNvPr>
          <p:cNvSpPr/>
          <p:nvPr/>
        </p:nvSpPr>
        <p:spPr>
          <a:xfrm>
            <a:off x="4203978" y="500930"/>
            <a:ext cx="3784043" cy="820148"/>
          </a:xfrm>
          <a:prstGeom prst="rect">
            <a:avLst/>
          </a:prstGeom>
          <a:solidFill>
            <a:srgbClr val="3C84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ko-KR" altLang="en-US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설치 </a:t>
            </a:r>
            <a:r>
              <a:rPr lang="ko-KR" altLang="en-US">
                <a:latin typeface="HY목각파임B" panose="02030600000101010101" pitchFamily="18" charset="-127"/>
                <a:ea typeface="HY목각파임B" panose="02030600000101010101" pitchFamily="18" charset="-127"/>
              </a:rPr>
              <a:t>후 첫 입력 해봅시다</a:t>
            </a:r>
            <a:r>
              <a:rPr lang="en-US" altLang="ko-KR">
                <a:latin typeface="HY목각파임B" panose="02030600000101010101" pitchFamily="18" charset="-127"/>
                <a:ea typeface="HY목각파임B" panose="02030600000101010101" pitchFamily="18" charset="-127"/>
              </a:rPr>
              <a:t>.</a:t>
            </a:r>
            <a:endParaRPr lang="ko-KR" altLang="en-US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</p:txBody>
      </p:sp>
      <p:pic>
        <p:nvPicPr>
          <p:cNvPr id="6" name="내용 개체 틀 3" descr="ul태그중첩.html - Untitled (Workspace) - Visual Studio Code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54" t="12183" r="38256" b="48994"/>
          <a:stretch/>
        </p:blipFill>
        <p:spPr>
          <a:xfrm>
            <a:off x="3482958" y="1602089"/>
            <a:ext cx="5021452" cy="4178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474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385762"/>
            <a:ext cx="9982200" cy="795338"/>
          </a:xfrm>
        </p:spPr>
        <p:txBody>
          <a:bodyPr>
            <a:normAutofit/>
          </a:bodyPr>
          <a:lstStyle/>
          <a:p>
            <a:r>
              <a:rPr lang="en-US" altLang="ko-KR" sz="3600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HTML </a:t>
            </a:r>
            <a:r>
              <a:rPr lang="ko-KR" altLang="en-US" sz="3600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문서 작성하기</a:t>
            </a:r>
            <a:endParaRPr lang="ko-KR" altLang="en-US" sz="3600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288473" y="1584656"/>
            <a:ext cx="9144000" cy="4062413"/>
          </a:xfrm>
          <a:gradFill>
            <a:gsLst>
              <a:gs pos="100000">
                <a:schemeClr val="accent6">
                  <a:lumMod val="60000"/>
                  <a:lumOff val="40000"/>
                </a:schemeClr>
              </a:gs>
              <a:gs pos="86000">
                <a:schemeClr val="accent6">
                  <a:lumMod val="60000"/>
                  <a:lumOff val="40000"/>
                  <a:alpha val="47000"/>
                </a:schemeClr>
              </a:gs>
              <a:gs pos="15000">
                <a:schemeClr val="accent6">
                  <a:lumMod val="20000"/>
                  <a:lumOff val="80000"/>
                  <a:alpha val="0"/>
                </a:schemeClr>
              </a:gs>
              <a:gs pos="50000">
                <a:schemeClr val="accent6">
                  <a:lumMod val="40000"/>
                  <a:lumOff val="60000"/>
                  <a:alpha val="19000"/>
                </a:schemeClr>
              </a:gs>
            </a:gsLst>
            <a:lin ang="5400000" scaled="1"/>
          </a:gradFill>
          <a:ln w="3175">
            <a:solidFill>
              <a:schemeClr val="accent6">
                <a:lumMod val="50000"/>
              </a:schemeClr>
            </a:solidFill>
          </a:ln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endParaRPr lang="en-US" altLang="ko-KR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 algn="l">
              <a:buFont typeface="Wingdings" panose="05000000000000000000" pitchFamily="2" charset="2"/>
              <a:buChar char="ü"/>
            </a:pPr>
            <a:r>
              <a:rPr lang="ko-KR" altLang="en-US" spc="-15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대소문자를 구분하지 않지만</a:t>
            </a:r>
            <a:r>
              <a:rPr lang="en-US" altLang="ko-KR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b="1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소문자 권고</a:t>
            </a:r>
            <a:r>
              <a:rPr lang="en-US" altLang="ko-KR" spc="-15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800100" lvl="1" indent="-342900" algn="l">
              <a:buFont typeface="Wingdings" panose="05000000000000000000" pitchFamily="2" charset="2"/>
              <a:buChar char="ü"/>
            </a:pPr>
            <a:r>
              <a:rPr lang="ko-KR" altLang="en-US" spc="-15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오탈자에</a:t>
            </a:r>
            <a:r>
              <a:rPr lang="ko-KR" altLang="en-US" spc="-15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유의합니다</a:t>
            </a:r>
            <a:r>
              <a:rPr lang="en-US" altLang="ko-KR" spc="-15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800100" lvl="1" indent="-342900" algn="l">
              <a:buFont typeface="Wingdings" panose="05000000000000000000" pitchFamily="2" charset="2"/>
              <a:buChar char="ü"/>
            </a:pPr>
            <a:r>
              <a:rPr lang="ko-KR" altLang="en-US" spc="-15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파일의 </a:t>
            </a:r>
            <a:r>
              <a:rPr lang="ko-KR" altLang="en-US" spc="-15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확장자는</a:t>
            </a:r>
            <a:r>
              <a:rPr lang="ko-KR" altLang="en-US" spc="-15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b="1" spc="-150" dirty="0" smtClean="0">
                <a:solidFill>
                  <a:srgbClr val="0033C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html</a:t>
            </a:r>
            <a:r>
              <a:rPr lang="ko-KR" altLang="en-US" spc="-15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로 한다</a:t>
            </a:r>
            <a:r>
              <a:rPr lang="en-US" altLang="ko-KR" spc="-15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en-US" altLang="ko-KR" sz="1800" spc="-15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 algn="l">
              <a:buFont typeface="Wingdings" panose="05000000000000000000" pitchFamily="2" charset="2"/>
              <a:buChar char="ü"/>
            </a:pPr>
            <a:r>
              <a:rPr lang="ko-KR" altLang="en-US" sz="24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단축키를 이용하면 편리해요</a:t>
            </a:r>
            <a:r>
              <a:rPr lang="en-US" altLang="ko-KR" sz="24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1257300" lvl="2" indent="-342900" algn="l">
              <a:buFont typeface="Wingdings" panose="05000000000000000000" pitchFamily="2" charset="2"/>
              <a:buChar char="ü"/>
            </a:pPr>
            <a:endParaRPr lang="en-US" altLang="ko-KR" sz="2000" spc="-150" dirty="0" smtClean="0"/>
          </a:p>
        </p:txBody>
      </p:sp>
      <p:sp>
        <p:nvSpPr>
          <p:cNvPr id="4" name="구름 모양 설명선 3"/>
          <p:cNvSpPr/>
          <p:nvPr/>
        </p:nvSpPr>
        <p:spPr>
          <a:xfrm rot="268334">
            <a:off x="7009419" y="2128616"/>
            <a:ext cx="3092458" cy="2605196"/>
          </a:xfrm>
          <a:prstGeom prst="cloudCallout">
            <a:avLst>
              <a:gd name="adj1" fmla="val -38734"/>
              <a:gd name="adj2" fmla="val 58789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spc="-150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Ctrl+z</a:t>
            </a:r>
            <a:r>
              <a:rPr lang="en-US" altLang="ko-KR" b="1" spc="-15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: </a:t>
            </a:r>
            <a:r>
              <a:rPr lang="ko-KR" altLang="en-US" b="1" spc="-15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실행취소</a:t>
            </a:r>
            <a:r>
              <a:rPr lang="en-US" altLang="ko-KR" spc="-15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en-US" altLang="ko-KR" b="1" spc="-150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Ctrl+c</a:t>
            </a:r>
            <a:r>
              <a:rPr lang="en-US" altLang="ko-KR" b="1" spc="-15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b="1" spc="-15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b="1" spc="-15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복사</a:t>
            </a:r>
            <a:endParaRPr lang="en-US" altLang="ko-KR" b="1" spc="-15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b="1" spc="-15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b="1" spc="-150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Ctrl+v</a:t>
            </a:r>
            <a:r>
              <a:rPr lang="en-US" altLang="ko-KR" b="1" spc="-15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: </a:t>
            </a:r>
            <a:r>
              <a:rPr lang="ko-KR" altLang="en-US" b="1" spc="-150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붙여넣기</a:t>
            </a:r>
            <a:endParaRPr lang="en-US" altLang="ko-KR" b="1" spc="-150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50412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파일 저장 위치</a:t>
            </a:r>
            <a:endParaRPr lang="ko-KR" altLang="en-US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</p:txBody>
      </p:sp>
      <p:pic>
        <p:nvPicPr>
          <p:cNvPr id="8" name="내용 개체 틀 7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301" y="1597382"/>
            <a:ext cx="6216443" cy="473396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" name="TextBox 9"/>
          <p:cNvSpPr txBox="1"/>
          <p:nvPr/>
        </p:nvSpPr>
        <p:spPr>
          <a:xfrm>
            <a:off x="7616799" y="2159489"/>
            <a:ext cx="4455066" cy="22775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>
                <a:latin typeface="D2Coding" panose="020B0609020101020101" pitchFamily="49" charset="-127"/>
                <a:ea typeface="D2Coding" panose="020B0609020101020101" pitchFamily="49" charset="-127"/>
              </a:rPr>
              <a:t>1. </a:t>
            </a:r>
            <a:r>
              <a:rPr lang="ko-KR" altLang="en-US" smtClean="0">
                <a:latin typeface="D2Coding" panose="020B0609020101020101" pitchFamily="49" charset="-127"/>
                <a:ea typeface="D2Coding" panose="020B0609020101020101" pitchFamily="49" charset="-127"/>
              </a:rPr>
              <a:t>바탕화면에 영문이름명 폴더 만들기</a:t>
            </a:r>
            <a:r>
              <a:rPr lang="en-US" altLang="ko-KR" smtClean="0"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</a:p>
          <a:p>
            <a:r>
              <a:rPr lang="en-US" altLang="ko-KR" sz="2800" smtClean="0">
                <a:latin typeface="D2Coding" panose="020B0609020101020101" pitchFamily="49" charset="-127"/>
                <a:ea typeface="D2Coding" panose="020B0609020101020101" pitchFamily="49" charset="-127"/>
              </a:rPr>
              <a:t>	  </a:t>
            </a:r>
            <a:r>
              <a:rPr lang="en-US" altLang="ko-KR" sz="2800" b="1" smtClean="0">
                <a:latin typeface="D2Coding" panose="020B0609020101020101" pitchFamily="49" charset="-127"/>
                <a:ea typeface="D2Coding" panose="020B0609020101020101" pitchFamily="49" charset="-127"/>
              </a:rPr>
              <a:t>miran</a:t>
            </a:r>
          </a:p>
          <a:p>
            <a:endParaRPr lang="en-US" altLang="ko-KR" sz="2800" b="1" dirty="0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endParaRPr lang="en-US" altLang="ko-KR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mtClean="0">
                <a:latin typeface="D2Coding" panose="020B0609020101020101" pitchFamily="49" charset="-127"/>
                <a:ea typeface="D2Coding" panose="020B0609020101020101" pitchFamily="49" charset="-127"/>
              </a:rPr>
              <a:t>2. </a:t>
            </a:r>
            <a:r>
              <a:rPr lang="ko-KR" altLang="en-US" smtClean="0">
                <a:latin typeface="D2Coding" panose="020B0609020101020101" pitchFamily="49" charset="-127"/>
                <a:ea typeface="D2Coding" panose="020B0609020101020101" pitchFamily="49" charset="-127"/>
              </a:rPr>
              <a:t>폴더 </a:t>
            </a:r>
            <a:r>
              <a:rPr lang="ko-KR" altLang="en-US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안에 </a:t>
            </a:r>
            <a:r>
              <a:rPr lang="en-US" altLang="ko-KR" sz="3200" b="1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image</a:t>
            </a:r>
            <a:r>
              <a:rPr lang="en-US" altLang="ko-KR" sz="3200" b="1" dirty="0" smtClean="0">
                <a:solidFill>
                  <a:srgbClr val="000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s</a:t>
            </a:r>
            <a:r>
              <a:rPr lang="ko-KR" altLang="en-US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폴더 만들기</a:t>
            </a:r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</a:p>
          <a:p>
            <a:r>
              <a:rPr lang="ko-KR" altLang="en-US" smtClean="0">
                <a:latin typeface="D2Coding" panose="020B0609020101020101" pitchFamily="49" charset="-127"/>
                <a:ea typeface="D2Coding" panose="020B0609020101020101" pitchFamily="49" charset="-127"/>
              </a:rPr>
              <a:t>이미지</a:t>
            </a:r>
            <a:r>
              <a:rPr lang="ko-KR" altLang="en-US" b="1" smtClean="0">
                <a:solidFill>
                  <a:srgbClr val="000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들</a:t>
            </a:r>
            <a:r>
              <a:rPr lang="ko-KR" altLang="en-US" smtClean="0">
                <a:latin typeface="D2Coding" panose="020B0609020101020101" pitchFamily="49" charset="-127"/>
                <a:ea typeface="D2Coding" panose="020B0609020101020101" pitchFamily="49" charset="-127"/>
              </a:rPr>
              <a:t>을 저장할</a:t>
            </a:r>
            <a:r>
              <a:rPr lang="en-US" altLang="ko-KR" smtClean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mtClean="0">
                <a:latin typeface="D2Coding" panose="020B0609020101020101" pitchFamily="49" charset="-127"/>
                <a:ea typeface="D2Coding" panose="020B0609020101020101" pitchFamily="49" charset="-127"/>
              </a:rPr>
              <a:t>폴더</a:t>
            </a:r>
            <a:r>
              <a:rPr lang="en-US" altLang="ko-KR" smtClean="0"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endParaRPr lang="en-US" altLang="ko-KR" dirty="0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857936" y="2370109"/>
            <a:ext cx="619913" cy="307777"/>
          </a:xfrm>
          <a:prstGeom prst="rect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400" b="1" smtClean="0"/>
              <a:t>miran</a:t>
            </a:r>
            <a:endParaRPr lang="ko-KR" altLang="en-US" sz="1050" b="1"/>
          </a:p>
        </p:txBody>
      </p:sp>
      <p:sp>
        <p:nvSpPr>
          <p:cNvPr id="7" name="직사각형 6"/>
          <p:cNvSpPr/>
          <p:nvPr/>
        </p:nvSpPr>
        <p:spPr>
          <a:xfrm>
            <a:off x="3797154" y="3482042"/>
            <a:ext cx="700202" cy="31551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1871" y="2922945"/>
            <a:ext cx="631811" cy="631811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4929268" y="3482042"/>
            <a:ext cx="837050" cy="31551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70456" y="1643082"/>
            <a:ext cx="646232" cy="377985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188271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4000" dirty="0" err="1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캡쳐</a:t>
            </a:r>
            <a:r>
              <a:rPr lang="ko-KR" altLang="en-US" sz="4000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 </a:t>
            </a:r>
            <a:r>
              <a:rPr lang="en-US" altLang="ko-KR" sz="4000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capture </a:t>
            </a:r>
            <a:r>
              <a:rPr lang="ko-KR" altLang="en-US" sz="4000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도구 </a:t>
            </a:r>
            <a:endParaRPr lang="ko-KR" altLang="en-US" sz="4000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72454" t="16531" r="1768" b="59923"/>
          <a:stretch/>
        </p:blipFill>
        <p:spPr>
          <a:xfrm>
            <a:off x="1262106" y="1690688"/>
            <a:ext cx="5177929" cy="266048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66124" y="2769056"/>
            <a:ext cx="3437159" cy="2246769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2000" smtClean="0">
                <a:solidFill>
                  <a:schemeClr val="tx1"/>
                </a:solidFill>
                <a:latin typeface="Hi Melody" pitchFamily="2" charset="-127"/>
                <a:ea typeface="Hi Melody" pitchFamily="2" charset="-127"/>
              </a:rPr>
              <a:t>1. </a:t>
            </a:r>
            <a:r>
              <a:rPr lang="ko-KR" altLang="en-US" sz="2000" smtClean="0">
                <a:solidFill>
                  <a:schemeClr val="tx1"/>
                </a:solidFill>
                <a:latin typeface="Hi Melody" pitchFamily="2" charset="-127"/>
                <a:ea typeface="Hi Melody" pitchFamily="2" charset="-127"/>
              </a:rPr>
              <a:t>윈도우키 </a:t>
            </a:r>
            <a:r>
              <a:rPr lang="ko-KR" altLang="en-US" sz="2000" dirty="0" smtClean="0">
                <a:solidFill>
                  <a:schemeClr val="tx1"/>
                </a:solidFill>
                <a:latin typeface="Hi Melody" pitchFamily="2" charset="-127"/>
                <a:ea typeface="Hi Melody" pitchFamily="2" charset="-127"/>
              </a:rPr>
              <a:t>누르고 </a:t>
            </a:r>
            <a:r>
              <a:rPr lang="en-US" altLang="ko-KR" sz="2000" dirty="0" smtClean="0">
                <a:solidFill>
                  <a:schemeClr val="tx1"/>
                </a:solidFill>
                <a:latin typeface="Hi Melody" pitchFamily="2" charset="-127"/>
                <a:ea typeface="Hi Melody" pitchFamily="2" charset="-127"/>
              </a:rPr>
              <a:t>capture </a:t>
            </a:r>
            <a:r>
              <a:rPr lang="ko-KR" altLang="en-US" sz="2000" dirty="0" smtClean="0">
                <a:solidFill>
                  <a:schemeClr val="tx1"/>
                </a:solidFill>
                <a:latin typeface="Hi Melody" pitchFamily="2" charset="-127"/>
                <a:ea typeface="Hi Melody" pitchFamily="2" charset="-127"/>
              </a:rPr>
              <a:t>검색</a:t>
            </a:r>
            <a:endParaRPr lang="en-US" altLang="ko-KR" sz="2000" dirty="0" smtClean="0">
              <a:solidFill>
                <a:schemeClr val="tx1"/>
              </a:solidFill>
              <a:latin typeface="Hi Melody" pitchFamily="2" charset="-127"/>
              <a:ea typeface="Hi Melody" pitchFamily="2" charset="-127"/>
            </a:endParaRPr>
          </a:p>
          <a:p>
            <a:r>
              <a:rPr lang="ko-KR" altLang="en-US" sz="2000" dirty="0" smtClean="0">
                <a:solidFill>
                  <a:schemeClr val="tx1"/>
                </a:solidFill>
                <a:latin typeface="Hi Melody" pitchFamily="2" charset="-127"/>
                <a:ea typeface="Hi Melody" pitchFamily="2" charset="-127"/>
              </a:rPr>
              <a:t>인터넷 이미지를 </a:t>
            </a:r>
            <a:r>
              <a:rPr lang="ko-KR" altLang="en-US" sz="2000" dirty="0" err="1" smtClean="0">
                <a:solidFill>
                  <a:schemeClr val="tx1"/>
                </a:solidFill>
                <a:latin typeface="Hi Melody" pitchFamily="2" charset="-127"/>
                <a:ea typeface="Hi Melody" pitchFamily="2" charset="-127"/>
              </a:rPr>
              <a:t>캡쳐해봅니다</a:t>
            </a:r>
            <a:r>
              <a:rPr lang="en-US" altLang="ko-KR" sz="2000" dirty="0" smtClean="0">
                <a:solidFill>
                  <a:schemeClr val="tx1"/>
                </a:solidFill>
                <a:latin typeface="Hi Melody" pitchFamily="2" charset="-127"/>
                <a:ea typeface="Hi Melody" pitchFamily="2" charset="-127"/>
              </a:rPr>
              <a:t>.</a:t>
            </a:r>
          </a:p>
          <a:p>
            <a:r>
              <a:rPr lang="ko-KR" altLang="en-US" sz="2000" b="1" dirty="0" smtClean="0">
                <a:solidFill>
                  <a:srgbClr val="FF0000"/>
                </a:solidFill>
                <a:latin typeface="Hi Melody" pitchFamily="2" charset="-127"/>
                <a:ea typeface="Hi Melody" pitchFamily="2" charset="-127"/>
              </a:rPr>
              <a:t>확장자명</a:t>
            </a:r>
            <a:r>
              <a:rPr lang="ko-KR" altLang="en-US" sz="2000" dirty="0" smtClean="0">
                <a:solidFill>
                  <a:schemeClr val="tx1"/>
                </a:solidFill>
                <a:latin typeface="Hi Melody" pitchFamily="2" charset="-127"/>
                <a:ea typeface="Hi Melody" pitchFamily="2" charset="-127"/>
              </a:rPr>
              <a:t>과 </a:t>
            </a:r>
            <a:r>
              <a:rPr lang="ko-KR" altLang="en-US" sz="2000" b="1" dirty="0" smtClean="0">
                <a:solidFill>
                  <a:srgbClr val="FF0000"/>
                </a:solidFill>
                <a:latin typeface="Hi Melody" pitchFamily="2" charset="-127"/>
                <a:ea typeface="Hi Melody" pitchFamily="2" charset="-127"/>
              </a:rPr>
              <a:t>파일위치</a:t>
            </a:r>
            <a:r>
              <a:rPr lang="ko-KR" altLang="en-US" sz="2000" dirty="0" smtClean="0">
                <a:solidFill>
                  <a:schemeClr val="tx1"/>
                </a:solidFill>
                <a:latin typeface="Hi Melody" pitchFamily="2" charset="-127"/>
                <a:ea typeface="Hi Melody" pitchFamily="2" charset="-127"/>
              </a:rPr>
              <a:t>에 </a:t>
            </a:r>
            <a:r>
              <a:rPr lang="ko-KR" altLang="en-US" sz="2000" smtClean="0">
                <a:solidFill>
                  <a:schemeClr val="tx1"/>
                </a:solidFill>
                <a:latin typeface="Hi Melody" pitchFamily="2" charset="-127"/>
                <a:ea typeface="Hi Melody" pitchFamily="2" charset="-127"/>
              </a:rPr>
              <a:t>주의합니다</a:t>
            </a:r>
            <a:r>
              <a:rPr lang="en-US" altLang="ko-KR" sz="2000" smtClean="0">
                <a:solidFill>
                  <a:schemeClr val="tx1"/>
                </a:solidFill>
                <a:latin typeface="Hi Melody" pitchFamily="2" charset="-127"/>
                <a:ea typeface="Hi Melody" pitchFamily="2" charset="-127"/>
              </a:rPr>
              <a:t>.</a:t>
            </a:r>
          </a:p>
          <a:p>
            <a:endParaRPr lang="en-US" altLang="ko-KR" sz="2000">
              <a:solidFill>
                <a:schemeClr val="tx1"/>
              </a:solidFill>
              <a:latin typeface="Hi Melody" pitchFamily="2" charset="-127"/>
              <a:ea typeface="Hi Melody" pitchFamily="2" charset="-127"/>
            </a:endParaRPr>
          </a:p>
          <a:p>
            <a:r>
              <a:rPr lang="en-US" altLang="ko-KR" sz="2000" smtClean="0">
                <a:solidFill>
                  <a:schemeClr val="tx1"/>
                </a:solidFill>
                <a:latin typeface="Hi Melody" pitchFamily="2" charset="-127"/>
                <a:ea typeface="Hi Melody" pitchFamily="2" charset="-127"/>
              </a:rPr>
              <a:t>2. </a:t>
            </a:r>
            <a:r>
              <a:rPr lang="en-US" altLang="ko-KR" sz="3200" b="1" smtClean="0">
                <a:solidFill>
                  <a:schemeClr val="tx1"/>
                </a:solidFill>
                <a:latin typeface="Hi Melody" pitchFamily="2" charset="-127"/>
                <a:ea typeface="Hi Melody" pitchFamily="2" charset="-127"/>
              </a:rPr>
              <a:t>Shitf + Win + S </a:t>
            </a:r>
            <a:r>
              <a:rPr lang="ko-KR" altLang="en-US" sz="2000" smtClean="0">
                <a:solidFill>
                  <a:schemeClr val="tx1"/>
                </a:solidFill>
                <a:latin typeface="Hi Melody" pitchFamily="2" charset="-127"/>
                <a:ea typeface="Hi Melody" pitchFamily="2" charset="-127"/>
              </a:rPr>
              <a:t>캡쳐</a:t>
            </a:r>
            <a:endParaRPr lang="en-US" altLang="ko-KR" sz="2000" smtClean="0">
              <a:solidFill>
                <a:schemeClr val="tx1"/>
              </a:solidFill>
              <a:latin typeface="Hi Melody" pitchFamily="2" charset="-127"/>
              <a:ea typeface="Hi Melody" pitchFamily="2" charset="-127"/>
            </a:endParaRPr>
          </a:p>
          <a:p>
            <a:r>
              <a:rPr lang="en-US" altLang="ko-KR" sz="2800" b="1" smtClean="0">
                <a:solidFill>
                  <a:schemeClr val="tx1"/>
                </a:solidFill>
                <a:latin typeface="Hi Melody" pitchFamily="2" charset="-127"/>
                <a:ea typeface="Hi Melody" pitchFamily="2" charset="-127"/>
              </a:rPr>
              <a:t>Ctrl + v </a:t>
            </a:r>
            <a:r>
              <a:rPr lang="ko-KR" altLang="en-US" sz="2000" smtClean="0">
                <a:solidFill>
                  <a:schemeClr val="tx1"/>
                </a:solidFill>
                <a:latin typeface="Hi Melody" pitchFamily="2" charset="-127"/>
                <a:ea typeface="Hi Melody" pitchFamily="2" charset="-127"/>
              </a:rPr>
              <a:t>붙여넣기</a:t>
            </a:r>
            <a:endParaRPr lang="ko-KR" altLang="en-US" sz="2000" dirty="0">
              <a:solidFill>
                <a:schemeClr val="tx1"/>
              </a:solidFill>
              <a:latin typeface="Hi Melody" pitchFamily="2" charset="-127"/>
              <a:ea typeface="Hi Melody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33084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이미지 확장자의 </a:t>
            </a:r>
            <a:r>
              <a:rPr lang="ko-KR" altLang="en-US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종류</a:t>
            </a:r>
          </a:p>
        </p:txBody>
      </p:sp>
      <p:sp>
        <p:nvSpPr>
          <p:cNvPr id="8" name="타원 7"/>
          <p:cNvSpPr/>
          <p:nvPr/>
        </p:nvSpPr>
        <p:spPr>
          <a:xfrm>
            <a:off x="1444615" y="2215979"/>
            <a:ext cx="1724558" cy="1724558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</p:sp>
      <p:sp>
        <p:nvSpPr>
          <p:cNvPr id="9" name="자유형 8"/>
          <p:cNvSpPr/>
          <p:nvPr/>
        </p:nvSpPr>
        <p:spPr>
          <a:xfrm>
            <a:off x="2152650" y="3139014"/>
            <a:ext cx="9201150" cy="1724558"/>
          </a:xfrm>
          <a:custGeom>
            <a:avLst/>
            <a:gdLst>
              <a:gd name="connsiteX0" fmla="*/ 0 w 9201150"/>
              <a:gd name="connsiteY0" fmla="*/ 0 h 1724558"/>
              <a:gd name="connsiteX1" fmla="*/ 9201150 w 9201150"/>
              <a:gd name="connsiteY1" fmla="*/ 0 h 1724558"/>
              <a:gd name="connsiteX2" fmla="*/ 9201150 w 9201150"/>
              <a:gd name="connsiteY2" fmla="*/ 1724558 h 1724558"/>
              <a:gd name="connsiteX3" fmla="*/ 0 w 9201150"/>
              <a:gd name="connsiteY3" fmla="*/ 1724558 h 1724558"/>
              <a:gd name="connsiteX4" fmla="*/ 0 w 9201150"/>
              <a:gd name="connsiteY4" fmla="*/ 0 h 1724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201150" h="1724558">
                <a:moveTo>
                  <a:pt x="0" y="0"/>
                </a:moveTo>
                <a:lnTo>
                  <a:pt x="9201150" y="0"/>
                </a:lnTo>
                <a:lnTo>
                  <a:pt x="9201150" y="1724558"/>
                </a:lnTo>
                <a:lnTo>
                  <a:pt x="0" y="172455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82550" rIns="0" bIns="82550" numCol="1" spcCol="1270" anchor="ctr" anchorCtr="0">
            <a:noAutofit/>
          </a:bodyPr>
          <a:lstStyle/>
          <a:p>
            <a:pPr lvl="0" algn="l" defTabSz="2889250" rtl="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ko-KR" sz="6500" kern="1200" dirty="0"/>
          </a:p>
        </p:txBody>
      </p:sp>
      <p:sp>
        <p:nvSpPr>
          <p:cNvPr id="10" name="타원 9"/>
          <p:cNvSpPr/>
          <p:nvPr/>
        </p:nvSpPr>
        <p:spPr>
          <a:xfrm>
            <a:off x="4674649" y="3610357"/>
            <a:ext cx="1724558" cy="172455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</p:sp>
      <p:sp>
        <p:nvSpPr>
          <p:cNvPr id="12" name="타원 11"/>
          <p:cNvSpPr/>
          <p:nvPr/>
        </p:nvSpPr>
        <p:spPr>
          <a:xfrm>
            <a:off x="7636095" y="1751444"/>
            <a:ext cx="1724558" cy="1724558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</p:sp>
      <p:sp>
        <p:nvSpPr>
          <p:cNvPr id="13" name="TextBox 12"/>
          <p:cNvSpPr txBox="1"/>
          <p:nvPr/>
        </p:nvSpPr>
        <p:spPr>
          <a:xfrm>
            <a:off x="1722373" y="2477799"/>
            <a:ext cx="264046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b="1" dirty="0" smtClean="0"/>
              <a:t>jpg </a:t>
            </a:r>
            <a:r>
              <a:rPr lang="en-US" altLang="ko-KR" sz="4800" dirty="0" smtClean="0"/>
              <a:t>/</a:t>
            </a:r>
            <a:r>
              <a:rPr lang="en-US" altLang="ko-KR" sz="4800" dirty="0"/>
              <a:t>jpeg</a:t>
            </a:r>
            <a:endParaRPr lang="ko-KR" altLang="en-US" sz="4800" dirty="0"/>
          </a:p>
        </p:txBody>
      </p:sp>
      <p:sp>
        <p:nvSpPr>
          <p:cNvPr id="14" name="TextBox 13"/>
          <p:cNvSpPr txBox="1"/>
          <p:nvPr/>
        </p:nvSpPr>
        <p:spPr>
          <a:xfrm>
            <a:off x="4953857" y="3911701"/>
            <a:ext cx="125707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dirty="0" err="1"/>
              <a:t>png</a:t>
            </a:r>
            <a:endParaRPr lang="ko-KR" altLang="en-US" sz="2800" dirty="0"/>
          </a:p>
        </p:txBody>
      </p:sp>
      <p:sp>
        <p:nvSpPr>
          <p:cNvPr id="15" name="TextBox 14"/>
          <p:cNvSpPr txBox="1"/>
          <p:nvPr/>
        </p:nvSpPr>
        <p:spPr>
          <a:xfrm>
            <a:off x="8006893" y="2123695"/>
            <a:ext cx="98296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b="1" dirty="0"/>
              <a:t>gif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1992414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786648"/>
          </a:xfrm>
        </p:spPr>
        <p:txBody>
          <a:bodyPr>
            <a:normAutofit/>
          </a:bodyPr>
          <a:lstStyle/>
          <a:p>
            <a:r>
              <a:rPr lang="ko-KR" altLang="en-US" sz="4400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이미지를 넣는 </a:t>
            </a:r>
            <a:r>
              <a:rPr lang="en-US" altLang="ko-KR" sz="4400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&lt;</a:t>
            </a:r>
            <a:r>
              <a:rPr lang="en-US" altLang="ko-KR" sz="4400" err="1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img</a:t>
            </a:r>
            <a:r>
              <a:rPr lang="en-US" altLang="ko-KR" sz="440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&gt; </a:t>
            </a:r>
            <a:r>
              <a:rPr lang="ko-KR" altLang="en-US" sz="440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태그</a:t>
            </a:r>
            <a:endParaRPr lang="ko-KR" altLang="en-US" sz="4400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2135010"/>
            <a:ext cx="9144000" cy="1178805"/>
          </a:xfr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endParaRPr lang="en-US" altLang="ko-KR" sz="1600" b="1" dirty="0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3600" b="1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3600" b="1" dirty="0" err="1">
                <a:latin typeface="D2Coding" panose="020B0609020101020101" pitchFamily="49" charset="-127"/>
                <a:ea typeface="D2Coding" panose="020B0609020101020101" pitchFamily="49" charset="-127"/>
              </a:rPr>
              <a:t>img</a:t>
            </a:r>
            <a:r>
              <a:rPr lang="en-US" altLang="ko-KR" sz="3600" b="1" dirty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3600" b="1" dirty="0" err="1">
                <a:latin typeface="D2Coding" panose="020B0609020101020101" pitchFamily="49" charset="-127"/>
                <a:ea typeface="D2Coding" panose="020B0609020101020101" pitchFamily="49" charset="-127"/>
              </a:rPr>
              <a:t>src</a:t>
            </a:r>
            <a:r>
              <a:rPr lang="en-US" altLang="ko-KR" sz="3600" b="1" dirty="0">
                <a:latin typeface="D2Coding" panose="020B0609020101020101" pitchFamily="49" charset="-127"/>
                <a:ea typeface="D2Coding" panose="020B0609020101020101" pitchFamily="49" charset="-127"/>
              </a:rPr>
              <a:t> = "</a:t>
            </a:r>
            <a:r>
              <a:rPr lang="en-US" altLang="ko-KR" sz="3600" b="1" dirty="0" smtClean="0">
                <a:solidFill>
                  <a:srgbClr val="000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images/a.jpg</a:t>
            </a:r>
            <a:r>
              <a:rPr lang="en-US" altLang="ko-KR" sz="3600" b="1" dirty="0">
                <a:latin typeface="D2Coding" panose="020B0609020101020101" pitchFamily="49" charset="-127"/>
                <a:ea typeface="D2Coding" panose="020B0609020101020101" pitchFamily="49" charset="-127"/>
              </a:rPr>
              <a:t>" </a:t>
            </a:r>
            <a:r>
              <a:rPr lang="en-US" altLang="ko-KR" sz="3600" b="1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alt</a:t>
            </a:r>
            <a:r>
              <a:rPr lang="en-US" altLang="ko-KR" sz="3600" b="1" dirty="0">
                <a:latin typeface="D2Coding" panose="020B0609020101020101" pitchFamily="49" charset="-127"/>
                <a:ea typeface="D2Coding" panose="020B0609020101020101" pitchFamily="49" charset="-127"/>
              </a:rPr>
              <a:t>="</a:t>
            </a:r>
            <a:r>
              <a:rPr lang="ko-KR" altLang="en-US" sz="3600" b="1" dirty="0" smtClean="0">
                <a:solidFill>
                  <a:srgbClr val="000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사람</a:t>
            </a:r>
            <a:r>
              <a:rPr lang="en-US" altLang="ko-KR" sz="3600" b="1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"/&gt;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9890" y="3539814"/>
            <a:ext cx="6592220" cy="5106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980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91852"/>
          </a:xfrm>
        </p:spPr>
        <p:txBody>
          <a:bodyPr>
            <a:normAutofit fontScale="90000"/>
          </a:bodyPr>
          <a:lstStyle/>
          <a:p>
            <a:pPr algn="ctr"/>
            <a:r>
              <a:rPr lang="ko-KR" altLang="en-US" sz="3100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상대경로와 </a:t>
            </a:r>
            <a:r>
              <a:rPr lang="ko-KR" altLang="en-US" sz="4000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절대경로</a:t>
            </a:r>
            <a:endParaRPr lang="ko-KR" altLang="en-US" sz="4000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4035240" y="3800147"/>
            <a:ext cx="121682" cy="121682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sp>
      <p:sp>
        <p:nvSpPr>
          <p:cNvPr id="11" name="타원 10"/>
          <p:cNvSpPr/>
          <p:nvPr/>
        </p:nvSpPr>
        <p:spPr>
          <a:xfrm>
            <a:off x="3943602" y="4024627"/>
            <a:ext cx="121682" cy="121682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sp>
      <p:sp>
        <p:nvSpPr>
          <p:cNvPr id="12" name="타원 11"/>
          <p:cNvSpPr/>
          <p:nvPr/>
        </p:nvSpPr>
        <p:spPr>
          <a:xfrm>
            <a:off x="4442520" y="1573604"/>
            <a:ext cx="121682" cy="121682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sp>
      <p:sp>
        <p:nvSpPr>
          <p:cNvPr id="13" name="타원 12"/>
          <p:cNvSpPr/>
          <p:nvPr/>
        </p:nvSpPr>
        <p:spPr>
          <a:xfrm>
            <a:off x="4610773" y="1466300"/>
            <a:ext cx="121682" cy="121682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sp>
      <p:sp>
        <p:nvSpPr>
          <p:cNvPr id="14" name="타원 13"/>
          <p:cNvSpPr/>
          <p:nvPr/>
        </p:nvSpPr>
        <p:spPr>
          <a:xfrm>
            <a:off x="4779776" y="1358996"/>
            <a:ext cx="121682" cy="121682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sp>
      <p:sp>
        <p:nvSpPr>
          <p:cNvPr id="15" name="타원 14"/>
          <p:cNvSpPr/>
          <p:nvPr/>
        </p:nvSpPr>
        <p:spPr>
          <a:xfrm>
            <a:off x="4948780" y="1466300"/>
            <a:ext cx="121682" cy="121682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sp>
      <p:sp>
        <p:nvSpPr>
          <p:cNvPr id="16" name="타원 15"/>
          <p:cNvSpPr/>
          <p:nvPr/>
        </p:nvSpPr>
        <p:spPr>
          <a:xfrm>
            <a:off x="5117784" y="1573604"/>
            <a:ext cx="121682" cy="121682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sp>
      <p:sp>
        <p:nvSpPr>
          <p:cNvPr id="17" name="타원 16"/>
          <p:cNvSpPr/>
          <p:nvPr/>
        </p:nvSpPr>
        <p:spPr>
          <a:xfrm>
            <a:off x="4779776" y="1585193"/>
            <a:ext cx="121682" cy="121682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sp>
      <p:sp>
        <p:nvSpPr>
          <p:cNvPr id="18" name="타원 17"/>
          <p:cNvSpPr/>
          <p:nvPr/>
        </p:nvSpPr>
        <p:spPr>
          <a:xfrm>
            <a:off x="4779776" y="1811819"/>
            <a:ext cx="121682" cy="121682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sp>
      <p:sp>
        <p:nvSpPr>
          <p:cNvPr id="22" name="자유형 21"/>
          <p:cNvSpPr/>
          <p:nvPr/>
        </p:nvSpPr>
        <p:spPr>
          <a:xfrm>
            <a:off x="3560526" y="4354054"/>
            <a:ext cx="4514837" cy="988587"/>
          </a:xfrm>
          <a:custGeom>
            <a:avLst/>
            <a:gdLst>
              <a:gd name="connsiteX0" fmla="*/ 0 w 2622185"/>
              <a:gd name="connsiteY0" fmla="*/ 117178 h 703055"/>
              <a:gd name="connsiteX1" fmla="*/ 117178 w 2622185"/>
              <a:gd name="connsiteY1" fmla="*/ 0 h 703055"/>
              <a:gd name="connsiteX2" fmla="*/ 2505007 w 2622185"/>
              <a:gd name="connsiteY2" fmla="*/ 0 h 703055"/>
              <a:gd name="connsiteX3" fmla="*/ 2622185 w 2622185"/>
              <a:gd name="connsiteY3" fmla="*/ 117178 h 703055"/>
              <a:gd name="connsiteX4" fmla="*/ 2622185 w 2622185"/>
              <a:gd name="connsiteY4" fmla="*/ 585877 h 703055"/>
              <a:gd name="connsiteX5" fmla="*/ 2505007 w 2622185"/>
              <a:gd name="connsiteY5" fmla="*/ 703055 h 703055"/>
              <a:gd name="connsiteX6" fmla="*/ 117178 w 2622185"/>
              <a:gd name="connsiteY6" fmla="*/ 703055 h 703055"/>
              <a:gd name="connsiteX7" fmla="*/ 0 w 2622185"/>
              <a:gd name="connsiteY7" fmla="*/ 585877 h 703055"/>
              <a:gd name="connsiteX8" fmla="*/ 0 w 2622185"/>
              <a:gd name="connsiteY8" fmla="*/ 117178 h 703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22185" h="703055">
                <a:moveTo>
                  <a:pt x="0" y="117178"/>
                </a:moveTo>
                <a:cubicBezTo>
                  <a:pt x="0" y="52462"/>
                  <a:pt x="52462" y="0"/>
                  <a:pt x="117178" y="0"/>
                </a:cubicBezTo>
                <a:lnTo>
                  <a:pt x="2505007" y="0"/>
                </a:lnTo>
                <a:cubicBezTo>
                  <a:pt x="2569723" y="0"/>
                  <a:pt x="2622185" y="52462"/>
                  <a:pt x="2622185" y="117178"/>
                </a:cubicBezTo>
                <a:lnTo>
                  <a:pt x="2622185" y="585877"/>
                </a:lnTo>
                <a:cubicBezTo>
                  <a:pt x="2622185" y="650593"/>
                  <a:pt x="2569723" y="703055"/>
                  <a:pt x="2505007" y="703055"/>
                </a:cubicBezTo>
                <a:lnTo>
                  <a:pt x="117178" y="703055"/>
                </a:lnTo>
                <a:cubicBezTo>
                  <a:pt x="52462" y="703055"/>
                  <a:pt x="0" y="650593"/>
                  <a:pt x="0" y="585877"/>
                </a:cubicBezTo>
                <a:lnTo>
                  <a:pt x="0" y="117178"/>
                </a:lnTo>
                <a:close/>
              </a:path>
            </a:pathLst>
          </a:custGeom>
        </p:spPr>
        <p:style>
          <a:lnRef idx="2">
            <a:schemeClr val="dk1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589349" tIns="72420" rIns="72420" bIns="72420" numCol="1" spcCol="1270" anchor="ctr" anchorCtr="0">
            <a:noAutofit/>
          </a:bodyPr>
          <a:lstStyle/>
          <a:p>
            <a:pPr lvl="0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ko-KR" sz="2000" dirty="0"/>
              <a:t>http://www.google.com </a:t>
            </a:r>
            <a:r>
              <a:rPr lang="ko-KR" altLang="ko-KR" sz="2000" dirty="0" smtClean="0"/>
              <a:t>또</a:t>
            </a:r>
            <a:r>
              <a:rPr lang="ko-KR" altLang="en-US" sz="2000" dirty="0" smtClean="0"/>
              <a:t>는</a:t>
            </a:r>
            <a:r>
              <a:rPr lang="ko-KR" altLang="ko-KR" sz="2000" dirty="0" smtClean="0"/>
              <a:t> </a:t>
            </a:r>
            <a:endParaRPr lang="en-US" altLang="ko-KR" sz="2000" dirty="0" smtClean="0"/>
          </a:p>
          <a:p>
            <a:pPr lvl="0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ko-KR" sz="2000" dirty="0"/>
              <a:t> </a:t>
            </a:r>
            <a:r>
              <a:rPr lang="en-US" altLang="ko-KR" sz="2000" b="1" dirty="0"/>
              <a:t>C:\</a:t>
            </a:r>
            <a:r>
              <a:rPr lang="en-US" altLang="ko-KR" sz="2000" b="1" dirty="0" smtClean="0"/>
              <a:t>users\document\test.jpg</a:t>
            </a:r>
            <a:endParaRPr lang="ko-KR" sz="3200" kern="1200" dirty="0"/>
          </a:p>
        </p:txBody>
      </p:sp>
      <p:sp>
        <p:nvSpPr>
          <p:cNvPr id="23" name="타원 22"/>
          <p:cNvSpPr/>
          <p:nvPr/>
        </p:nvSpPr>
        <p:spPr>
          <a:xfrm>
            <a:off x="2335576" y="3930951"/>
            <a:ext cx="1713184" cy="1713486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</p:sp>
      <p:sp>
        <p:nvSpPr>
          <p:cNvPr id="24" name="자유형 23"/>
          <p:cNvSpPr/>
          <p:nvPr/>
        </p:nvSpPr>
        <p:spPr>
          <a:xfrm>
            <a:off x="4445545" y="2484735"/>
            <a:ext cx="5117096" cy="1121378"/>
          </a:xfrm>
          <a:custGeom>
            <a:avLst/>
            <a:gdLst>
              <a:gd name="connsiteX0" fmla="*/ 0 w 2622185"/>
              <a:gd name="connsiteY0" fmla="*/ 117178 h 703055"/>
              <a:gd name="connsiteX1" fmla="*/ 117178 w 2622185"/>
              <a:gd name="connsiteY1" fmla="*/ 0 h 703055"/>
              <a:gd name="connsiteX2" fmla="*/ 2505007 w 2622185"/>
              <a:gd name="connsiteY2" fmla="*/ 0 h 703055"/>
              <a:gd name="connsiteX3" fmla="*/ 2622185 w 2622185"/>
              <a:gd name="connsiteY3" fmla="*/ 117178 h 703055"/>
              <a:gd name="connsiteX4" fmla="*/ 2622185 w 2622185"/>
              <a:gd name="connsiteY4" fmla="*/ 585877 h 703055"/>
              <a:gd name="connsiteX5" fmla="*/ 2505007 w 2622185"/>
              <a:gd name="connsiteY5" fmla="*/ 703055 h 703055"/>
              <a:gd name="connsiteX6" fmla="*/ 117178 w 2622185"/>
              <a:gd name="connsiteY6" fmla="*/ 703055 h 703055"/>
              <a:gd name="connsiteX7" fmla="*/ 0 w 2622185"/>
              <a:gd name="connsiteY7" fmla="*/ 585877 h 703055"/>
              <a:gd name="connsiteX8" fmla="*/ 0 w 2622185"/>
              <a:gd name="connsiteY8" fmla="*/ 117178 h 703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22185" h="703055">
                <a:moveTo>
                  <a:pt x="0" y="117178"/>
                </a:moveTo>
                <a:cubicBezTo>
                  <a:pt x="0" y="52462"/>
                  <a:pt x="52462" y="0"/>
                  <a:pt x="117178" y="0"/>
                </a:cubicBezTo>
                <a:lnTo>
                  <a:pt x="2505007" y="0"/>
                </a:lnTo>
                <a:cubicBezTo>
                  <a:pt x="2569723" y="0"/>
                  <a:pt x="2622185" y="52462"/>
                  <a:pt x="2622185" y="117178"/>
                </a:cubicBezTo>
                <a:lnTo>
                  <a:pt x="2622185" y="585877"/>
                </a:lnTo>
                <a:cubicBezTo>
                  <a:pt x="2622185" y="650593"/>
                  <a:pt x="2569723" y="703055"/>
                  <a:pt x="2505007" y="703055"/>
                </a:cubicBezTo>
                <a:lnTo>
                  <a:pt x="117178" y="703055"/>
                </a:lnTo>
                <a:cubicBezTo>
                  <a:pt x="52462" y="703055"/>
                  <a:pt x="0" y="650593"/>
                  <a:pt x="0" y="585877"/>
                </a:cubicBezTo>
                <a:lnTo>
                  <a:pt x="0" y="117178"/>
                </a:lnTo>
                <a:close/>
              </a:path>
            </a:pathLst>
          </a:custGeom>
        </p:spPr>
        <p:style>
          <a:lnRef idx="2">
            <a:schemeClr val="dk1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589349" tIns="72420" rIns="72420" bIns="72420" numCol="1" spcCol="1270" anchor="ctr" anchorCtr="0">
            <a:noAutofit/>
          </a:bodyPr>
          <a:lstStyle/>
          <a:p>
            <a:pPr marL="0" lvl="1" defTabSz="2222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ko-KR" altLang="ko-KR" dirty="0"/>
              <a:t>지금 위치를 기준으로 </a:t>
            </a:r>
            <a:r>
              <a:rPr lang="en-US" altLang="ko-KR" dirty="0"/>
              <a:t>images</a:t>
            </a:r>
            <a:r>
              <a:rPr lang="ko-KR" altLang="ko-KR" dirty="0"/>
              <a:t>폴더 안에 있는 </a:t>
            </a:r>
            <a:r>
              <a:rPr lang="en-US" altLang="ko-KR" dirty="0"/>
              <a:t>testImg.jpg </a:t>
            </a:r>
            <a:r>
              <a:rPr lang="ko-KR" altLang="ko-KR" dirty="0"/>
              <a:t>파일로 </a:t>
            </a:r>
            <a:r>
              <a:rPr lang="ko-KR" altLang="ko-KR" dirty="0" smtClean="0"/>
              <a:t>접근</a:t>
            </a:r>
            <a:endParaRPr lang="ko-KR" altLang="ko-KR" dirty="0"/>
          </a:p>
          <a:p>
            <a:pPr marL="57150" lvl="2" defTabSz="2222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en-US" altLang="ko-KR" b="1" dirty="0"/>
              <a:t>"./</a:t>
            </a:r>
            <a:r>
              <a:rPr lang="en-US" altLang="ko-KR" b="1" dirty="0" smtClean="0"/>
              <a:t>images/testImg.jpg”</a:t>
            </a:r>
            <a:endParaRPr lang="ko-KR" sz="3600" kern="1200" dirty="0"/>
          </a:p>
        </p:txBody>
      </p:sp>
      <p:sp>
        <p:nvSpPr>
          <p:cNvPr id="25" name="타원 24"/>
          <p:cNvSpPr/>
          <p:nvPr/>
        </p:nvSpPr>
        <p:spPr>
          <a:xfrm>
            <a:off x="3168269" y="1949490"/>
            <a:ext cx="1672348" cy="1672642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</p:sp>
      <p:sp>
        <p:nvSpPr>
          <p:cNvPr id="26" name="자유형 25"/>
          <p:cNvSpPr/>
          <p:nvPr/>
        </p:nvSpPr>
        <p:spPr>
          <a:xfrm>
            <a:off x="9221118" y="5644437"/>
            <a:ext cx="2594445" cy="703055"/>
          </a:xfrm>
          <a:custGeom>
            <a:avLst/>
            <a:gdLst>
              <a:gd name="connsiteX0" fmla="*/ 0 w 2622185"/>
              <a:gd name="connsiteY0" fmla="*/ 117178 h 703055"/>
              <a:gd name="connsiteX1" fmla="*/ 117178 w 2622185"/>
              <a:gd name="connsiteY1" fmla="*/ 0 h 703055"/>
              <a:gd name="connsiteX2" fmla="*/ 2505007 w 2622185"/>
              <a:gd name="connsiteY2" fmla="*/ 0 h 703055"/>
              <a:gd name="connsiteX3" fmla="*/ 2622185 w 2622185"/>
              <a:gd name="connsiteY3" fmla="*/ 117178 h 703055"/>
              <a:gd name="connsiteX4" fmla="*/ 2622185 w 2622185"/>
              <a:gd name="connsiteY4" fmla="*/ 585877 h 703055"/>
              <a:gd name="connsiteX5" fmla="*/ 2505007 w 2622185"/>
              <a:gd name="connsiteY5" fmla="*/ 703055 h 703055"/>
              <a:gd name="connsiteX6" fmla="*/ 117178 w 2622185"/>
              <a:gd name="connsiteY6" fmla="*/ 703055 h 703055"/>
              <a:gd name="connsiteX7" fmla="*/ 0 w 2622185"/>
              <a:gd name="connsiteY7" fmla="*/ 585877 h 703055"/>
              <a:gd name="connsiteX8" fmla="*/ 0 w 2622185"/>
              <a:gd name="connsiteY8" fmla="*/ 117178 h 703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22185" h="703055">
                <a:moveTo>
                  <a:pt x="0" y="117178"/>
                </a:moveTo>
                <a:cubicBezTo>
                  <a:pt x="0" y="52462"/>
                  <a:pt x="52462" y="0"/>
                  <a:pt x="117178" y="0"/>
                </a:cubicBezTo>
                <a:lnTo>
                  <a:pt x="2505007" y="0"/>
                </a:lnTo>
                <a:cubicBezTo>
                  <a:pt x="2569723" y="0"/>
                  <a:pt x="2622185" y="52462"/>
                  <a:pt x="2622185" y="117178"/>
                </a:cubicBezTo>
                <a:lnTo>
                  <a:pt x="2622185" y="585877"/>
                </a:lnTo>
                <a:cubicBezTo>
                  <a:pt x="2622185" y="650593"/>
                  <a:pt x="2569723" y="703055"/>
                  <a:pt x="2505007" y="703055"/>
                </a:cubicBezTo>
                <a:lnTo>
                  <a:pt x="117178" y="703055"/>
                </a:lnTo>
                <a:cubicBezTo>
                  <a:pt x="52462" y="703055"/>
                  <a:pt x="0" y="650593"/>
                  <a:pt x="0" y="585877"/>
                </a:cubicBezTo>
                <a:lnTo>
                  <a:pt x="0" y="117178"/>
                </a:lnTo>
                <a:close/>
              </a:path>
            </a:pathLst>
          </a:custGeom>
          <a:ln w="3175">
            <a:prstDash val="dash"/>
          </a:ln>
        </p:spPr>
        <p:style>
          <a:lnRef idx="2">
            <a:schemeClr val="dk1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589349" tIns="72420" rIns="72420" bIns="72420" numCol="1" spcCol="1270" anchor="ctr" anchorCtr="0">
            <a:noAutofit/>
          </a:bodyPr>
          <a:lstStyle/>
          <a:p>
            <a:pPr lvl="0" algn="l" defTabSz="444500" rtl="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000" b="1" kern="1200" dirty="0" smtClean="0"/>
              <a:t>/</a:t>
            </a:r>
            <a:r>
              <a:rPr lang="en-US" sz="1000" kern="1200" dirty="0" smtClean="0"/>
              <a:t> </a:t>
            </a:r>
            <a:r>
              <a:rPr lang="ko-KR" sz="1000" kern="1200" dirty="0" smtClean="0"/>
              <a:t>루트</a:t>
            </a:r>
            <a:r>
              <a:rPr lang="en-US" sz="1000" kern="1200" dirty="0" smtClean="0"/>
              <a:t>	(</a:t>
            </a:r>
            <a:r>
              <a:rPr lang="ko-KR" altLang="en-US" sz="1000" kern="1200" dirty="0" smtClean="0"/>
              <a:t>하위</a:t>
            </a:r>
            <a:r>
              <a:rPr lang="en-US" altLang="ko-KR" sz="1000" kern="1200" dirty="0" smtClean="0"/>
              <a:t>)</a:t>
            </a:r>
            <a:r>
              <a:rPr lang="ko-KR" sz="1000" kern="1200" dirty="0" smtClean="0"/>
              <a:t>  </a:t>
            </a:r>
            <a:r>
              <a:rPr lang="en-US" sz="1000" kern="1200" dirty="0" smtClean="0"/>
              <a:t>	</a:t>
            </a:r>
            <a:r>
              <a:rPr lang="ko-KR" sz="1000" b="1" kern="1200" dirty="0" smtClean="0"/>
              <a:t> </a:t>
            </a:r>
            <a:endParaRPr lang="en-US" altLang="ko-KR" sz="1000" b="1" kern="1200" dirty="0" smtClean="0"/>
          </a:p>
          <a:p>
            <a:pPr lvl="0" algn="l" defTabSz="444500" rtl="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000" b="1" kern="1200" dirty="0" smtClean="0"/>
              <a:t>./ </a:t>
            </a:r>
            <a:r>
              <a:rPr lang="ko-KR" sz="1000" kern="1200" dirty="0" smtClean="0"/>
              <a:t>현재 위치</a:t>
            </a:r>
            <a:r>
              <a:rPr lang="en-US" sz="1000" kern="1200" dirty="0" smtClean="0"/>
              <a:t>		</a:t>
            </a:r>
          </a:p>
          <a:p>
            <a:pPr lvl="0" algn="l" defTabSz="444500" rtl="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000" b="1" kern="1200" dirty="0" smtClean="0"/>
              <a:t>../ </a:t>
            </a:r>
            <a:r>
              <a:rPr lang="ko-KR" sz="1000" kern="1200" dirty="0" smtClean="0"/>
              <a:t>현재 위치의 상단 폴더</a:t>
            </a:r>
            <a:r>
              <a:rPr lang="en-US" altLang="ko-KR" sz="1000" kern="1200" dirty="0" smtClean="0"/>
              <a:t> (</a:t>
            </a:r>
            <a:r>
              <a:rPr lang="ko-KR" altLang="en-US" sz="1000" kern="1200" dirty="0" smtClean="0"/>
              <a:t>상위</a:t>
            </a:r>
            <a:r>
              <a:rPr lang="en-US" altLang="ko-KR" sz="1000" kern="1200" dirty="0" smtClean="0"/>
              <a:t>)</a:t>
            </a:r>
            <a:endParaRPr lang="ko-KR" sz="1000" kern="1200" dirty="0"/>
          </a:p>
        </p:txBody>
      </p:sp>
      <p:sp>
        <p:nvSpPr>
          <p:cNvPr id="27" name="TextBox 26"/>
          <p:cNvSpPr txBox="1"/>
          <p:nvPr/>
        </p:nvSpPr>
        <p:spPr>
          <a:xfrm>
            <a:off x="2470001" y="4248182"/>
            <a:ext cx="139653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smtClean="0">
                <a:latin typeface="Hi Melody" pitchFamily="2" charset="-127"/>
                <a:ea typeface="Hi Melody" pitchFamily="2" charset="-127"/>
              </a:rPr>
              <a:t>절대</a:t>
            </a:r>
            <a:endParaRPr lang="en-US" altLang="ko-KR" sz="3600" b="1" dirty="0" smtClean="0">
              <a:latin typeface="Hi Melody" pitchFamily="2" charset="-127"/>
              <a:ea typeface="Hi Melody" pitchFamily="2" charset="-127"/>
            </a:endParaRPr>
          </a:p>
          <a:p>
            <a:r>
              <a:rPr lang="en-US" altLang="ko-KR" sz="3600" b="1" dirty="0">
                <a:latin typeface="Hi Melody" pitchFamily="2" charset="-127"/>
                <a:ea typeface="Hi Melody" pitchFamily="2" charset="-127"/>
              </a:rPr>
              <a:t> </a:t>
            </a:r>
            <a:r>
              <a:rPr lang="en-US" altLang="ko-KR" sz="3600" b="1" dirty="0" smtClean="0">
                <a:latin typeface="Hi Melody" pitchFamily="2" charset="-127"/>
                <a:ea typeface="Hi Melody" pitchFamily="2" charset="-127"/>
              </a:rPr>
              <a:t>   </a:t>
            </a:r>
            <a:r>
              <a:rPr lang="ko-KR" altLang="en-US" sz="3600" b="1" dirty="0" smtClean="0">
                <a:latin typeface="Hi Melody" pitchFamily="2" charset="-127"/>
                <a:ea typeface="Hi Melody" pitchFamily="2" charset="-127"/>
              </a:rPr>
              <a:t>경로</a:t>
            </a:r>
            <a:endParaRPr lang="ko-KR" altLang="en-US" sz="3600" b="1" dirty="0">
              <a:latin typeface="Hi Melody" pitchFamily="2" charset="-127"/>
              <a:ea typeface="Hi Melody" pitchFamily="2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364684" y="2233857"/>
            <a:ext cx="127951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smtClean="0">
                <a:latin typeface="Hi Melody" pitchFamily="2" charset="-127"/>
                <a:ea typeface="Hi Melody" pitchFamily="2" charset="-127"/>
              </a:rPr>
              <a:t>상대</a:t>
            </a:r>
            <a:endParaRPr lang="en-US" altLang="ko-KR" sz="3600" b="1" dirty="0" smtClean="0">
              <a:latin typeface="Hi Melody" pitchFamily="2" charset="-127"/>
              <a:ea typeface="Hi Melody" pitchFamily="2" charset="-127"/>
            </a:endParaRPr>
          </a:p>
          <a:p>
            <a:r>
              <a:rPr lang="en-US" altLang="ko-KR" sz="3600" b="1" dirty="0">
                <a:latin typeface="Hi Melody" pitchFamily="2" charset="-127"/>
                <a:ea typeface="Hi Melody" pitchFamily="2" charset="-127"/>
              </a:rPr>
              <a:t> </a:t>
            </a:r>
            <a:r>
              <a:rPr lang="en-US" altLang="ko-KR" sz="3600" b="1" dirty="0" smtClean="0">
                <a:latin typeface="Hi Melody" pitchFamily="2" charset="-127"/>
                <a:ea typeface="Hi Melody" pitchFamily="2" charset="-127"/>
              </a:rPr>
              <a:t>  </a:t>
            </a:r>
            <a:r>
              <a:rPr lang="ko-KR" altLang="en-US" sz="3600" b="1" dirty="0" smtClean="0">
                <a:latin typeface="Hi Melody" pitchFamily="2" charset="-127"/>
                <a:ea typeface="Hi Melody" pitchFamily="2" charset="-127"/>
              </a:rPr>
              <a:t>경로</a:t>
            </a:r>
            <a:endParaRPr lang="ko-KR" altLang="en-US" sz="3600" b="1" dirty="0">
              <a:latin typeface="Hi Melody" pitchFamily="2" charset="-127"/>
              <a:ea typeface="Hi Melody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94055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268,100개 이상의 계단 및 층계 일러스트, Royalty-Free 벡터 ...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379"/>
          <a:stretch/>
        </p:blipFill>
        <p:spPr bwMode="auto">
          <a:xfrm>
            <a:off x="1083037" y="1028699"/>
            <a:ext cx="5107698" cy="5829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s://i.pinimg.com/736x/1c/8b/65/1c8b65341e984b0f8ba411c6c22d6b1a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4500" y="0"/>
            <a:ext cx="66675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06821" y="358346"/>
            <a:ext cx="2896947" cy="57554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mtClean="0">
                <a:latin typeface="Hi Melody" pitchFamily="2" charset="-127"/>
                <a:ea typeface="Hi Melody" pitchFamily="2" charset="-127"/>
              </a:rPr>
              <a:t>마음가짐</a:t>
            </a:r>
            <a:r>
              <a:rPr lang="en-US" altLang="ko-KR" sz="2000" dirty="0" smtClean="0">
                <a:latin typeface="Hi Melody" pitchFamily="2" charset="-127"/>
                <a:ea typeface="Hi Melody" pitchFamily="2" charset="-127"/>
              </a:rPr>
              <a:t>.</a:t>
            </a:r>
            <a:endParaRPr lang="en-US" altLang="ko-KR" sz="2000" dirty="0">
              <a:latin typeface="Hi Melody" pitchFamily="2" charset="-127"/>
              <a:ea typeface="Hi Melody" pitchFamily="2" charset="-127"/>
            </a:endParaRPr>
          </a:p>
          <a:p>
            <a:endParaRPr lang="en-US" altLang="ko-KR" sz="2000" dirty="0" smtClean="0">
              <a:latin typeface="Hi Melody" pitchFamily="2" charset="-127"/>
              <a:ea typeface="Hi Melody" pitchFamily="2" charset="-127"/>
            </a:endParaRPr>
          </a:p>
          <a:p>
            <a:r>
              <a:rPr lang="ko-KR" altLang="en-US" sz="2000" dirty="0" smtClean="0">
                <a:latin typeface="Hi Melody" pitchFamily="2" charset="-127"/>
                <a:ea typeface="Hi Melody" pitchFamily="2" charset="-127"/>
              </a:rPr>
              <a:t>좋은 </a:t>
            </a:r>
            <a:r>
              <a:rPr lang="ko-KR" altLang="en-US" sz="3200" b="1" dirty="0" smtClean="0">
                <a:solidFill>
                  <a:schemeClr val="accent6">
                    <a:lumMod val="75000"/>
                  </a:schemeClr>
                </a:solidFill>
                <a:latin typeface="Hi Melody" pitchFamily="2" charset="-127"/>
                <a:ea typeface="Hi Melody" pitchFamily="2" charset="-127"/>
              </a:rPr>
              <a:t>분위기</a:t>
            </a:r>
            <a:r>
              <a:rPr lang="ko-KR" altLang="en-US" sz="3200" dirty="0" smtClean="0">
                <a:latin typeface="Hi Melody" pitchFamily="2" charset="-127"/>
                <a:ea typeface="Hi Melody" pitchFamily="2" charset="-127"/>
              </a:rPr>
              <a:t> </a:t>
            </a:r>
            <a:r>
              <a:rPr lang="ko-KR" altLang="en-US" sz="2000" dirty="0" smtClean="0">
                <a:latin typeface="Hi Melody" pitchFamily="2" charset="-127"/>
                <a:ea typeface="Hi Melody" pitchFamily="2" charset="-127"/>
              </a:rPr>
              <a:t>함께 만들기</a:t>
            </a:r>
            <a:r>
              <a:rPr lang="en-US" altLang="ko-KR" sz="2000" dirty="0" smtClean="0">
                <a:latin typeface="Hi Melody" pitchFamily="2" charset="-127"/>
                <a:ea typeface="Hi Melody" pitchFamily="2" charset="-127"/>
              </a:rPr>
              <a:t>.</a:t>
            </a:r>
          </a:p>
          <a:p>
            <a:endParaRPr lang="en-US" altLang="ko-KR" sz="2000" dirty="0" smtClean="0">
              <a:latin typeface="Hi Melody" pitchFamily="2" charset="-127"/>
              <a:ea typeface="Hi Melody" pitchFamily="2" charset="-127"/>
            </a:endParaRPr>
          </a:p>
          <a:p>
            <a:r>
              <a:rPr lang="ko-KR" altLang="en-US" sz="2000" dirty="0" smtClean="0">
                <a:solidFill>
                  <a:srgbClr val="F76C03"/>
                </a:solidFill>
                <a:latin typeface="Hi Melody" pitchFamily="2" charset="-127"/>
                <a:ea typeface="Hi Melody" pitchFamily="2" charset="-127"/>
              </a:rPr>
              <a:t>먼저 인사</a:t>
            </a:r>
            <a:r>
              <a:rPr lang="ko-KR" altLang="en-US" sz="2000" dirty="0" smtClean="0">
                <a:latin typeface="Hi Melody" pitchFamily="2" charset="-127"/>
                <a:ea typeface="Hi Melody" pitchFamily="2" charset="-127"/>
              </a:rPr>
              <a:t>하기</a:t>
            </a:r>
            <a:r>
              <a:rPr lang="en-US" altLang="ko-KR" sz="2000" dirty="0" smtClean="0">
                <a:latin typeface="Hi Melody" pitchFamily="2" charset="-127"/>
                <a:ea typeface="Hi Melody" pitchFamily="2" charset="-127"/>
              </a:rPr>
              <a:t>. </a:t>
            </a:r>
          </a:p>
          <a:p>
            <a:r>
              <a:rPr lang="ko-KR" altLang="en-US" sz="2000" dirty="0" smtClean="0">
                <a:latin typeface="Hi Melody" pitchFamily="2" charset="-127"/>
                <a:ea typeface="Hi Melody" pitchFamily="2" charset="-127"/>
              </a:rPr>
              <a:t>밥 잘 먹기</a:t>
            </a:r>
            <a:r>
              <a:rPr lang="en-US" altLang="ko-KR" sz="2000" dirty="0" smtClean="0">
                <a:latin typeface="Hi Melody" pitchFamily="2" charset="-127"/>
                <a:ea typeface="Hi Melody" pitchFamily="2" charset="-127"/>
              </a:rPr>
              <a:t>. </a:t>
            </a:r>
            <a:r>
              <a:rPr lang="ko-KR" altLang="en-US" sz="2000" smtClean="0">
                <a:latin typeface="Hi Melody" pitchFamily="2" charset="-127"/>
                <a:ea typeface="Hi Melody" pitchFamily="2" charset="-127"/>
              </a:rPr>
              <a:t>체력관리</a:t>
            </a:r>
            <a:r>
              <a:rPr lang="en-US" altLang="ko-KR" sz="2000" smtClean="0">
                <a:latin typeface="Hi Melody" pitchFamily="2" charset="-127"/>
                <a:ea typeface="Hi Melody" pitchFamily="2" charset="-127"/>
              </a:rPr>
              <a:t>. </a:t>
            </a:r>
          </a:p>
          <a:p>
            <a:r>
              <a:rPr lang="en-US" altLang="ko-KR" sz="2000">
                <a:latin typeface="Hi Melody" pitchFamily="2" charset="-127"/>
                <a:ea typeface="Hi Melody" pitchFamily="2" charset="-127"/>
              </a:rPr>
              <a:t>	</a:t>
            </a:r>
            <a:r>
              <a:rPr lang="ko-KR" altLang="en-US" sz="2000" smtClean="0">
                <a:latin typeface="Hi Melody" pitchFamily="2" charset="-127"/>
                <a:ea typeface="Hi Melody" pitchFamily="2" charset="-127"/>
              </a:rPr>
              <a:t>출결</a:t>
            </a:r>
            <a:r>
              <a:rPr lang="en-US" altLang="ko-KR" sz="2000" smtClean="0">
                <a:latin typeface="Hi Melody" pitchFamily="2" charset="-127"/>
                <a:ea typeface="Hi Melody" pitchFamily="2" charset="-127"/>
              </a:rPr>
              <a:t>(</a:t>
            </a:r>
            <a:r>
              <a:rPr lang="ko-KR" altLang="en-US" sz="2000" smtClean="0">
                <a:latin typeface="Hi Melody" pitchFamily="2" charset="-127"/>
                <a:ea typeface="Hi Melody" pitchFamily="2" charset="-127"/>
              </a:rPr>
              <a:t>적응</a:t>
            </a:r>
            <a:r>
              <a:rPr lang="en-US" altLang="ko-KR" sz="2000" smtClean="0">
                <a:latin typeface="Hi Melody" pitchFamily="2" charset="-127"/>
                <a:ea typeface="Hi Melody" pitchFamily="2" charset="-127"/>
              </a:rPr>
              <a:t>)</a:t>
            </a:r>
          </a:p>
          <a:p>
            <a:r>
              <a:rPr lang="en-US" altLang="ko-KR" sz="2000">
                <a:latin typeface="Hi Melody" pitchFamily="2" charset="-127"/>
                <a:ea typeface="Hi Melody" pitchFamily="2" charset="-127"/>
              </a:rPr>
              <a:t>	</a:t>
            </a:r>
            <a:r>
              <a:rPr lang="ko-KR" altLang="en-US" sz="2000">
                <a:latin typeface="Hi Melody" pitchFamily="2" charset="-127"/>
                <a:ea typeface="Hi Melody" pitchFamily="2" charset="-127"/>
              </a:rPr>
              <a:t>장거리</a:t>
            </a:r>
            <a:r>
              <a:rPr lang="en-US" altLang="ko-KR" sz="2000">
                <a:latin typeface="Hi Melody" pitchFamily="2" charset="-127"/>
                <a:ea typeface="Hi Melody" pitchFamily="2" charset="-127"/>
              </a:rPr>
              <a:t>.</a:t>
            </a:r>
          </a:p>
          <a:p>
            <a:endParaRPr lang="en-US" altLang="ko-KR" sz="2000" smtClean="0">
              <a:latin typeface="Hi Melody" pitchFamily="2" charset="-127"/>
              <a:ea typeface="Hi Melody" pitchFamily="2" charset="-127"/>
            </a:endParaRPr>
          </a:p>
          <a:p>
            <a:r>
              <a:rPr lang="ko-KR" altLang="en-US" sz="2000" smtClean="0">
                <a:latin typeface="Hi Melody" pitchFamily="2" charset="-127"/>
                <a:ea typeface="Hi Melody" pitchFamily="2" charset="-127"/>
              </a:rPr>
              <a:t>점심시간</a:t>
            </a:r>
            <a:r>
              <a:rPr lang="en-US" altLang="ko-KR" sz="2000" smtClean="0">
                <a:latin typeface="Hi Melody" pitchFamily="2" charset="-127"/>
                <a:ea typeface="Hi Melody" pitchFamily="2" charset="-127"/>
              </a:rPr>
              <a:t>,</a:t>
            </a:r>
          </a:p>
          <a:p>
            <a:r>
              <a:rPr lang="ko-KR" altLang="en-US" sz="2000" smtClean="0">
                <a:solidFill>
                  <a:srgbClr val="F76C03"/>
                </a:solidFill>
                <a:latin typeface="Hi Melody" pitchFamily="2" charset="-127"/>
                <a:ea typeface="Hi Melody" pitchFamily="2" charset="-127"/>
              </a:rPr>
              <a:t>쉬는 시간</a:t>
            </a:r>
            <a:r>
              <a:rPr lang="ko-KR" altLang="en-US" sz="2000" smtClean="0">
                <a:latin typeface="Hi Melody" pitchFamily="2" charset="-127"/>
                <a:ea typeface="Hi Melody" pitchFamily="2" charset="-127"/>
              </a:rPr>
              <a:t>에 움직이기</a:t>
            </a:r>
            <a:r>
              <a:rPr lang="en-US" altLang="ko-KR" sz="2000" smtClean="0">
                <a:latin typeface="Hi Melody" pitchFamily="2" charset="-127"/>
                <a:ea typeface="Hi Melody" pitchFamily="2" charset="-127"/>
              </a:rPr>
              <a:t>.</a:t>
            </a:r>
          </a:p>
          <a:p>
            <a:r>
              <a:rPr lang="ko-KR" altLang="en-US" sz="2000" smtClean="0">
                <a:latin typeface="Hi Melody" pitchFamily="2" charset="-127"/>
                <a:ea typeface="Hi Melody" pitchFamily="2" charset="-127"/>
              </a:rPr>
              <a:t>매 </a:t>
            </a:r>
            <a:r>
              <a:rPr lang="ko-KR" altLang="en-US" sz="2000" dirty="0" smtClean="0">
                <a:latin typeface="Hi Melody" pitchFamily="2" charset="-127"/>
                <a:ea typeface="Hi Melody" pitchFamily="2" charset="-127"/>
              </a:rPr>
              <a:t>시각 </a:t>
            </a:r>
            <a:r>
              <a:rPr lang="en-US" altLang="ko-KR" sz="2000" b="1" dirty="0">
                <a:solidFill>
                  <a:srgbClr val="F76C03"/>
                </a:solidFill>
                <a:latin typeface="Hi Melody" pitchFamily="2" charset="-127"/>
                <a:ea typeface="Hi Melody" pitchFamily="2" charset="-127"/>
              </a:rPr>
              <a:t>0</a:t>
            </a:r>
            <a:r>
              <a:rPr lang="en-US" altLang="ko-KR" sz="2000" b="1" dirty="0" smtClean="0">
                <a:solidFill>
                  <a:srgbClr val="F76C03"/>
                </a:solidFill>
                <a:latin typeface="Hi Melody" pitchFamily="2" charset="-127"/>
                <a:ea typeface="Hi Melody" pitchFamily="2" charset="-127"/>
              </a:rPr>
              <a:t>0</a:t>
            </a:r>
            <a:r>
              <a:rPr lang="ko-KR" altLang="en-US" sz="2000" b="1" dirty="0" smtClean="0">
                <a:solidFill>
                  <a:srgbClr val="F76C03"/>
                </a:solidFill>
                <a:latin typeface="Hi Melody" pitchFamily="2" charset="-127"/>
                <a:ea typeface="Hi Melody" pitchFamily="2" charset="-127"/>
              </a:rPr>
              <a:t>분</a:t>
            </a:r>
            <a:r>
              <a:rPr lang="en-US" altLang="ko-KR" sz="2000" dirty="0" smtClean="0">
                <a:latin typeface="Hi Melody" pitchFamily="2" charset="-127"/>
                <a:ea typeface="Hi Melody" pitchFamily="2" charset="-127"/>
              </a:rPr>
              <a:t>~ </a:t>
            </a:r>
            <a:r>
              <a:rPr lang="en-US" altLang="ko-KR" sz="2000" smtClean="0">
                <a:latin typeface="Hi Melody" pitchFamily="2" charset="-127"/>
                <a:ea typeface="Hi Melody" pitchFamily="2" charset="-127"/>
              </a:rPr>
              <a:t>10</a:t>
            </a:r>
            <a:r>
              <a:rPr lang="ko-KR" altLang="en-US" sz="2000" smtClean="0">
                <a:latin typeface="Hi Melody" pitchFamily="2" charset="-127"/>
                <a:ea typeface="Hi Melody" pitchFamily="2" charset="-127"/>
              </a:rPr>
              <a:t>분</a:t>
            </a:r>
            <a:r>
              <a:rPr lang="en-US" altLang="ko-KR" sz="2000" smtClean="0">
                <a:latin typeface="Hi Melody" pitchFamily="2" charset="-127"/>
                <a:ea typeface="Hi Melody" pitchFamily="2" charset="-127"/>
              </a:rPr>
              <a:t>.</a:t>
            </a:r>
          </a:p>
          <a:p>
            <a:r>
              <a:rPr lang="ko-KR" altLang="en-US" sz="2000" smtClean="0">
                <a:latin typeface="Hi Melody" pitchFamily="2" charset="-127"/>
                <a:ea typeface="Hi Melody" pitchFamily="2" charset="-127"/>
              </a:rPr>
              <a:t>스트레칭</a:t>
            </a:r>
            <a:r>
              <a:rPr lang="en-US" altLang="ko-KR" sz="2000" smtClean="0">
                <a:latin typeface="Hi Melody" pitchFamily="2" charset="-127"/>
                <a:ea typeface="Hi Melody" pitchFamily="2" charset="-127"/>
              </a:rPr>
              <a:t>.	</a:t>
            </a:r>
            <a:endParaRPr lang="en-US" altLang="ko-KR" sz="2000" dirty="0" smtClean="0">
              <a:latin typeface="Hi Melody" pitchFamily="2" charset="-127"/>
              <a:ea typeface="Hi Melody" pitchFamily="2" charset="-127"/>
            </a:endParaRPr>
          </a:p>
          <a:p>
            <a:endParaRPr lang="en-US" altLang="ko-KR" sz="2000" dirty="0">
              <a:latin typeface="Hi Melody" pitchFamily="2" charset="-127"/>
              <a:ea typeface="Hi Melody" pitchFamily="2" charset="-127"/>
            </a:endParaRPr>
          </a:p>
          <a:p>
            <a:r>
              <a:rPr lang="ko-KR" altLang="en-US" sz="2000" dirty="0" smtClean="0">
                <a:latin typeface="Hi Melody" pitchFamily="2" charset="-127"/>
                <a:ea typeface="Hi Melody" pitchFamily="2" charset="-127"/>
              </a:rPr>
              <a:t>짝꿍 봐주기</a:t>
            </a:r>
            <a:r>
              <a:rPr lang="en-US" altLang="ko-KR" sz="2000" dirty="0" smtClean="0">
                <a:latin typeface="Hi Melody" pitchFamily="2" charset="-127"/>
                <a:ea typeface="Hi Melody" pitchFamily="2" charset="-127"/>
              </a:rPr>
              <a:t>.</a:t>
            </a:r>
          </a:p>
          <a:p>
            <a:r>
              <a:rPr lang="ko-KR" altLang="en-US" sz="2000" dirty="0" smtClean="0">
                <a:latin typeface="Hi Melody" pitchFamily="2" charset="-127"/>
                <a:ea typeface="Hi Melody" pitchFamily="2" charset="-127"/>
              </a:rPr>
              <a:t>안 되면 손들고 </a:t>
            </a:r>
            <a:r>
              <a:rPr lang="ko-KR" altLang="en-US" sz="2800" b="1" dirty="0" smtClean="0">
                <a:solidFill>
                  <a:schemeClr val="accent6">
                    <a:lumMod val="75000"/>
                  </a:schemeClr>
                </a:solidFill>
                <a:latin typeface="Hi Melody" pitchFamily="2" charset="-127"/>
                <a:ea typeface="Hi Melody" pitchFamily="2" charset="-127"/>
              </a:rPr>
              <a:t>질문</a:t>
            </a:r>
            <a:r>
              <a:rPr lang="ko-KR" altLang="en-US" sz="2000" dirty="0" smtClean="0">
                <a:latin typeface="Hi Melody" pitchFamily="2" charset="-127"/>
                <a:ea typeface="Hi Melody" pitchFamily="2" charset="-127"/>
              </a:rPr>
              <a:t>하기</a:t>
            </a:r>
            <a:r>
              <a:rPr lang="en-US" altLang="ko-KR" sz="2000" dirty="0" smtClean="0">
                <a:latin typeface="Hi Melody" pitchFamily="2" charset="-127"/>
                <a:ea typeface="Hi Melody" pitchFamily="2" charset="-127"/>
              </a:rPr>
              <a:t>.</a:t>
            </a:r>
          </a:p>
          <a:p>
            <a:endParaRPr lang="en-US" altLang="ko-KR" sz="2000" dirty="0" smtClean="0">
              <a:latin typeface="Hi Melody" pitchFamily="2" charset="-127"/>
              <a:ea typeface="Hi Melody" pitchFamily="2" charset="-127"/>
            </a:endParaRPr>
          </a:p>
        </p:txBody>
      </p:sp>
      <p:pic>
        <p:nvPicPr>
          <p:cNvPr id="1026" name="Picture 2" descr="스마일 이미지 - Freepik에서 무료 다운로드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23" t="16721" r="15088" b="15243"/>
          <a:stretch/>
        </p:blipFill>
        <p:spPr bwMode="auto">
          <a:xfrm>
            <a:off x="3682315" y="358346"/>
            <a:ext cx="1482810" cy="1458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배 일러스트 ai 무료다운로드 free boat vector - Urbanbrush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73" t="8346" b="11983"/>
          <a:stretch/>
        </p:blipFill>
        <p:spPr bwMode="auto">
          <a:xfrm>
            <a:off x="6749559" y="1933575"/>
            <a:ext cx="5070967" cy="4490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0007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텍스트를 표현하는 태그를 이용해 문서 작성해보기</a:t>
            </a:r>
            <a:r>
              <a:rPr lang="en-US" altLang="ko-KR" sz="2400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.</a:t>
            </a:r>
            <a:endParaRPr lang="ko-KR" altLang="en-US" sz="2400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69540" y="1082959"/>
            <a:ext cx="6172200" cy="4873625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 fontScale="85000" lnSpcReduction="10000"/>
          </a:bodyPr>
          <a:lstStyle/>
          <a:p>
            <a:pPr marL="0" indent="0">
              <a:lnSpc>
                <a:spcPct val="130000"/>
              </a:lnSpc>
              <a:spcAft>
                <a:spcPts val="1000"/>
              </a:spcAft>
              <a:buNone/>
            </a:pPr>
            <a:r>
              <a:rPr lang="en-US" altLang="ko-KR" sz="2800" b="1" spc="-300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3. </a:t>
            </a:r>
            <a:r>
              <a:rPr lang="ko-KR" altLang="en-US" sz="2800" b="1" spc="-300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특징</a:t>
            </a:r>
            <a:endParaRPr lang="en-US" altLang="ko-KR" sz="2800" b="1" spc="-300" dirty="0" smtClean="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0" indent="0">
              <a:lnSpc>
                <a:spcPct val="130000"/>
              </a:lnSpc>
              <a:spcAft>
                <a:spcPts val="1000"/>
              </a:spcAft>
              <a:buNone/>
            </a:pPr>
            <a:r>
              <a:rPr lang="ko-KR" altLang="en-US" sz="2000" spc="-300" dirty="0" smtClean="0">
                <a:solidFill>
                  <a:schemeClr val="bg2">
                    <a:lumMod val="50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감귤은 </a:t>
            </a:r>
            <a:r>
              <a:rPr lang="ko-KR" altLang="en-US" sz="2000" spc="-300" dirty="0">
                <a:solidFill>
                  <a:schemeClr val="bg2">
                    <a:lumMod val="50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각종 비타민을 시작으로 </a:t>
            </a:r>
            <a:r>
              <a:rPr lang="ko-KR" altLang="en-US" sz="2000" spc="-300" dirty="0" err="1">
                <a:solidFill>
                  <a:schemeClr val="bg2">
                    <a:lumMod val="50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무기염류</a:t>
            </a:r>
            <a:r>
              <a:rPr lang="en-US" altLang="ko-KR" sz="2000" spc="-300" dirty="0">
                <a:solidFill>
                  <a:schemeClr val="bg2">
                    <a:lumMod val="50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ko-KR" altLang="en-US" sz="2000" spc="-300" dirty="0">
                <a:solidFill>
                  <a:schemeClr val="bg2">
                    <a:lumMod val="50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섬유질의 중요한 </a:t>
            </a:r>
            <a:r>
              <a:rPr lang="ko-KR" altLang="en-US" sz="2000" spc="-300" dirty="0" err="1">
                <a:solidFill>
                  <a:schemeClr val="bg2">
                    <a:lumMod val="50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섭취원으로</a:t>
            </a:r>
            <a:r>
              <a:rPr lang="ko-KR" altLang="en-US" sz="2000" spc="-300" dirty="0">
                <a:solidFill>
                  <a:schemeClr val="bg2">
                    <a:lumMod val="50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건강유지와 질병 예방에 유효한 기능성 성분이 풍부하게 함유됐다</a:t>
            </a:r>
            <a:r>
              <a:rPr lang="en-US" altLang="ko-KR" sz="2000" spc="-300" dirty="0" smtClean="0">
                <a:solidFill>
                  <a:schemeClr val="bg2">
                    <a:lumMod val="50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endParaRPr lang="en-US" altLang="ko-KR" sz="2000" spc="-150" dirty="0">
              <a:solidFill>
                <a:schemeClr val="bg2">
                  <a:lumMod val="50000"/>
                </a:schemeClr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0" indent="0">
              <a:lnSpc>
                <a:spcPct val="130000"/>
              </a:lnSpc>
              <a:spcAft>
                <a:spcPts val="1000"/>
              </a:spcAft>
              <a:buNone/>
            </a:pPr>
            <a:r>
              <a:rPr lang="ko-KR" altLang="en-US" sz="2000" spc="-150" dirty="0">
                <a:solidFill>
                  <a:schemeClr val="bg2">
                    <a:lumMod val="50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감기예방에 도움을 주는 </a:t>
            </a:r>
            <a:r>
              <a:rPr lang="ko-KR" altLang="en-US" sz="2000" i="1" spc="-150" dirty="0">
                <a:solidFill>
                  <a:schemeClr val="bg2">
                    <a:lumMod val="50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비타민</a:t>
            </a:r>
            <a:r>
              <a:rPr lang="en-US" altLang="ko-KR" sz="2000" i="1" spc="-150" dirty="0">
                <a:solidFill>
                  <a:schemeClr val="bg2">
                    <a:lumMod val="50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C, </a:t>
            </a:r>
            <a:r>
              <a:rPr lang="ko-KR" altLang="en-US" sz="2000" i="1" spc="-150" dirty="0">
                <a:solidFill>
                  <a:schemeClr val="bg2">
                    <a:lumMod val="50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젖산</a:t>
            </a:r>
            <a:r>
              <a:rPr lang="ko-KR" altLang="en-US" sz="2000" spc="-150" dirty="0">
                <a:solidFill>
                  <a:schemeClr val="bg2">
                    <a:lumMod val="50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을 분해해 피로를 없애주는 </a:t>
            </a:r>
            <a:r>
              <a:rPr lang="ko-KR" altLang="en-US" sz="2000" b="1" spc="-150" dirty="0">
                <a:solidFill>
                  <a:schemeClr val="bg2">
                    <a:lumMod val="25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구연산</a:t>
            </a:r>
            <a:r>
              <a:rPr lang="en-US" altLang="ko-KR" sz="2000" b="1" spc="-150" dirty="0">
                <a:solidFill>
                  <a:schemeClr val="bg2">
                    <a:lumMod val="25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ko-KR" altLang="en-US" sz="2000" b="1" spc="-150" dirty="0" err="1">
                <a:solidFill>
                  <a:schemeClr val="bg2">
                    <a:lumMod val="25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항산화</a:t>
            </a:r>
            <a:r>
              <a:rPr lang="ko-KR" altLang="en-US" sz="2000" b="1" spc="-150" dirty="0">
                <a:solidFill>
                  <a:schemeClr val="bg2">
                    <a:lumMod val="25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효과</a:t>
            </a:r>
            <a:r>
              <a:rPr lang="ko-KR" altLang="en-US" sz="2000" spc="-150" dirty="0">
                <a:solidFill>
                  <a:schemeClr val="bg2">
                    <a:lumMod val="50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로 피부 미용과 신진대사를 원활하게 하며</a:t>
            </a:r>
            <a:r>
              <a:rPr lang="en-US" altLang="ko-KR" sz="2000" spc="-150" dirty="0">
                <a:solidFill>
                  <a:schemeClr val="bg2">
                    <a:lumMod val="50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ko-KR" altLang="en-US" sz="2000" spc="-150" dirty="0">
                <a:solidFill>
                  <a:schemeClr val="bg2">
                    <a:lumMod val="50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감귤껍질 안쪽의 흰 부분과 알맹이를 싸고 있는 속껍질에는 변비를 해소하고 설사를 억제하는 효과가 있는 </a:t>
            </a:r>
            <a:r>
              <a:rPr lang="ko-KR" altLang="en-US" sz="2000" b="1" spc="-150" dirty="0">
                <a:solidFill>
                  <a:schemeClr val="bg2">
                    <a:lumMod val="25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섬유질 펙틴 </a:t>
            </a:r>
            <a:r>
              <a:rPr lang="ko-KR" altLang="en-US" sz="2000" spc="-150" dirty="0">
                <a:solidFill>
                  <a:schemeClr val="bg2">
                    <a:lumMod val="50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등이 다량 함유되었다</a:t>
            </a:r>
            <a:r>
              <a:rPr lang="en-US" altLang="ko-KR" sz="2000" spc="-150" dirty="0" smtClean="0">
                <a:solidFill>
                  <a:schemeClr val="bg2">
                    <a:lumMod val="50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endParaRPr lang="en-US" altLang="ko-KR" sz="2000" spc="-150" dirty="0">
              <a:solidFill>
                <a:schemeClr val="bg2">
                  <a:lumMod val="50000"/>
                </a:schemeClr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0" indent="0">
              <a:lnSpc>
                <a:spcPct val="130000"/>
              </a:lnSpc>
              <a:buNone/>
            </a:pPr>
            <a:r>
              <a:rPr lang="ko-KR" altLang="en-US" sz="2000" spc="-150" dirty="0">
                <a:solidFill>
                  <a:schemeClr val="bg2">
                    <a:lumMod val="50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또한 감귤류에는 </a:t>
            </a:r>
            <a:r>
              <a:rPr lang="ko-KR" altLang="en-US" sz="2000" i="1" spc="-150" dirty="0" err="1">
                <a:solidFill>
                  <a:schemeClr val="bg2">
                    <a:lumMod val="50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항산화</a:t>
            </a:r>
            <a:r>
              <a:rPr lang="en-US" altLang="ko-KR" sz="2000" i="1" spc="-150" dirty="0">
                <a:solidFill>
                  <a:schemeClr val="bg2">
                    <a:lumMod val="50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ko-KR" altLang="en-US" sz="2000" i="1" spc="-150" dirty="0">
                <a:solidFill>
                  <a:schemeClr val="bg2">
                    <a:lumMod val="50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항암</a:t>
            </a:r>
            <a:r>
              <a:rPr lang="en-US" altLang="ko-KR" sz="2000" i="1" spc="-150" dirty="0">
                <a:solidFill>
                  <a:schemeClr val="bg2">
                    <a:lumMod val="50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ko-KR" altLang="en-US" sz="2000" i="1" spc="-150" dirty="0" err="1">
                <a:solidFill>
                  <a:schemeClr val="bg2">
                    <a:lumMod val="50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항염증</a:t>
            </a:r>
            <a:r>
              <a:rPr lang="ko-KR" altLang="en-US" sz="2000" spc="-150" dirty="0" err="1">
                <a:solidFill>
                  <a:schemeClr val="bg2">
                    <a:lumMod val="50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에</a:t>
            </a:r>
            <a:r>
              <a:rPr lang="ko-KR" altLang="en-US" sz="2000" spc="-150" dirty="0">
                <a:solidFill>
                  <a:schemeClr val="bg2">
                    <a:lumMod val="50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효과가 있는 비타민 </a:t>
            </a:r>
            <a:r>
              <a:rPr lang="en-US" altLang="ko-KR" sz="2000" spc="-150" dirty="0">
                <a:solidFill>
                  <a:schemeClr val="bg2">
                    <a:lumMod val="50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P</a:t>
            </a:r>
            <a:r>
              <a:rPr lang="ko-KR" altLang="en-US" sz="2000" spc="-150" dirty="0">
                <a:solidFill>
                  <a:schemeClr val="bg2">
                    <a:lumMod val="50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라고 불리는 </a:t>
            </a:r>
            <a:r>
              <a:rPr lang="ko-KR" altLang="en-US" sz="2000" spc="-150" baseline="30000" dirty="0" err="1" smtClean="0">
                <a:solidFill>
                  <a:schemeClr val="bg2">
                    <a:lumMod val="50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플라보노이드</a:t>
            </a:r>
            <a:r>
              <a:rPr lang="en-US" altLang="ko-KR" sz="2000" spc="-150" baseline="30000" dirty="0" smtClean="0">
                <a:solidFill>
                  <a:schemeClr val="bg2">
                    <a:lumMod val="50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ko-KR" altLang="en-US" sz="2000" spc="-150" baseline="30000" dirty="0" err="1" smtClean="0">
                <a:solidFill>
                  <a:srgbClr val="0033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위첨자</a:t>
            </a:r>
            <a:r>
              <a:rPr lang="en-US" altLang="ko-KR" sz="2000" spc="-150" baseline="30000" dirty="0" smtClean="0">
                <a:solidFill>
                  <a:schemeClr val="bg2">
                    <a:lumMod val="50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r>
              <a:rPr lang="en-US" altLang="ko-KR" sz="2000" spc="-150" dirty="0" smtClean="0">
                <a:solidFill>
                  <a:schemeClr val="bg2">
                    <a:lumMod val="50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60</a:t>
            </a:r>
            <a:r>
              <a:rPr lang="ko-KR" altLang="en-US" sz="2000" spc="-150" dirty="0">
                <a:solidFill>
                  <a:schemeClr val="bg2">
                    <a:lumMod val="50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여 종이 존재하며</a:t>
            </a:r>
            <a:r>
              <a:rPr lang="en-US" altLang="ko-KR" sz="2000" spc="-150" dirty="0">
                <a:solidFill>
                  <a:schemeClr val="bg2">
                    <a:lumMod val="50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ko-KR" altLang="en-US" sz="2000" spc="-150" dirty="0">
                <a:solidFill>
                  <a:schemeClr val="bg2">
                    <a:lumMod val="50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골다공증의 위험을 낮춰준다는 </a:t>
            </a:r>
            <a:r>
              <a:rPr lang="ko-KR" altLang="en-US" sz="2000" spc="-150" baseline="-25000" dirty="0" err="1" smtClean="0">
                <a:solidFill>
                  <a:schemeClr val="bg2">
                    <a:lumMod val="50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베타크립토잔틴</a:t>
            </a:r>
            <a:r>
              <a:rPr lang="en-US" altLang="ko-KR" sz="2000" spc="-150" baseline="-25000" dirty="0" smtClean="0">
                <a:solidFill>
                  <a:schemeClr val="bg2">
                    <a:lumMod val="50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ko-KR" altLang="en-US" sz="2000" spc="-150" baseline="-25000" dirty="0" smtClean="0">
                <a:solidFill>
                  <a:srgbClr val="0033C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아래첨자</a:t>
            </a:r>
            <a:r>
              <a:rPr lang="en-US" altLang="ko-KR" sz="2000" spc="-150" baseline="-25000" dirty="0" smtClean="0">
                <a:solidFill>
                  <a:schemeClr val="bg2">
                    <a:lumMod val="50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r>
              <a:rPr lang="ko-KR" altLang="en-US" sz="2000" spc="-150" dirty="0" smtClean="0">
                <a:solidFill>
                  <a:schemeClr val="bg2">
                    <a:lumMod val="50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은 </a:t>
            </a:r>
            <a:r>
              <a:rPr lang="ko-KR" altLang="en-US" sz="2000" u="sng" spc="-150" dirty="0">
                <a:solidFill>
                  <a:schemeClr val="bg2">
                    <a:lumMod val="50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오렌지보다 약 </a:t>
            </a:r>
            <a:r>
              <a:rPr lang="en-US" altLang="ko-KR" sz="2000" u="sng" spc="-150" dirty="0">
                <a:solidFill>
                  <a:schemeClr val="bg2">
                    <a:lumMod val="50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15</a:t>
            </a:r>
            <a:r>
              <a:rPr lang="ko-KR" altLang="en-US" sz="2000" u="sng" spc="-150" dirty="0">
                <a:solidFill>
                  <a:schemeClr val="bg2">
                    <a:lumMod val="50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배 이상 </a:t>
            </a:r>
            <a:r>
              <a:rPr lang="ko-KR" altLang="en-US" sz="2000" spc="-150" dirty="0">
                <a:solidFill>
                  <a:schemeClr val="bg2">
                    <a:lumMod val="50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많다</a:t>
            </a:r>
            <a:r>
              <a:rPr lang="en-US" altLang="ko-KR" sz="2000" spc="-150" dirty="0">
                <a:solidFill>
                  <a:schemeClr val="bg2">
                    <a:lumMod val="50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endParaRPr lang="ko-KR" altLang="en-US" sz="2000" spc="-150" dirty="0">
              <a:solidFill>
                <a:schemeClr val="bg2">
                  <a:lumMod val="50000"/>
                </a:schemeClr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210938"/>
            <a:ext cx="3932237" cy="4026089"/>
          </a:xfr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pPr>
              <a:lnSpc>
                <a:spcPct val="140000"/>
              </a:lnSpc>
              <a:spcBef>
                <a:spcPts val="0"/>
              </a:spcBef>
            </a:pP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br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&gt; </a:t>
            </a:r>
            <a:r>
              <a:rPr lang="ko-KR" altLang="en-US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줄 바꿈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. </a:t>
            </a:r>
            <a:r>
              <a:rPr lang="ko-KR" altLang="en-US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엔터키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</a:p>
          <a:p>
            <a:pPr>
              <a:lnSpc>
                <a:spcPct val="140000"/>
              </a:lnSpc>
              <a:spcBef>
                <a:spcPts val="0"/>
              </a:spcBef>
            </a:pP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&lt;p&gt; </a:t>
            </a:r>
            <a:r>
              <a:rPr lang="ko-KR" altLang="en-US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단락으로 문단을 나누어 준다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</a:p>
          <a:p>
            <a:pPr>
              <a:lnSpc>
                <a:spcPct val="140000"/>
              </a:lnSpc>
              <a:spcBef>
                <a:spcPts val="0"/>
              </a:spcBef>
            </a:pP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&lt;!-- </a:t>
            </a:r>
            <a:r>
              <a:rPr lang="ko-KR" altLang="en-US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주석 내용 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--&gt;</a:t>
            </a:r>
          </a:p>
          <a:p>
            <a:pPr>
              <a:lnSpc>
                <a:spcPct val="140000"/>
              </a:lnSpc>
              <a:spcBef>
                <a:spcPts val="0"/>
              </a:spcBef>
            </a:pP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hr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/&gt; </a:t>
            </a:r>
            <a:r>
              <a:rPr lang="ko-KR" altLang="en-US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수평선 그리기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</a:p>
          <a:p>
            <a:pPr>
              <a:lnSpc>
                <a:spcPct val="140000"/>
              </a:lnSpc>
              <a:spcBef>
                <a:spcPts val="0"/>
              </a:spcBef>
            </a:pP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&lt;h1&gt;~&lt;h6&gt; </a:t>
            </a:r>
            <a:r>
              <a:rPr lang="ko-KR" altLang="en-US" sz="1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제목 굵은 글자</a:t>
            </a:r>
            <a:r>
              <a:rPr lang="en-US" altLang="ko-KR" sz="1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ko-KR" altLang="en-US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자동 </a:t>
            </a:r>
            <a:r>
              <a:rPr lang="ko-KR" altLang="en-US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줄바꿈</a:t>
            </a:r>
            <a:endParaRPr lang="en-US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>
              <a:lnSpc>
                <a:spcPct val="140000"/>
              </a:lnSpc>
              <a:spcBef>
                <a:spcPts val="0"/>
              </a:spcBef>
            </a:pP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&lt;pre&gt;</a:t>
            </a:r>
            <a:r>
              <a:rPr lang="ko-KR" altLang="en-US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편집기 문자 입력된 형식 그대로 유지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출력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ko-KR" altLang="en-US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엔터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)&lt;/pre&gt;</a:t>
            </a:r>
          </a:p>
          <a:p>
            <a:pPr>
              <a:lnSpc>
                <a:spcPct val="140000"/>
              </a:lnSpc>
              <a:spcBef>
                <a:spcPts val="0"/>
              </a:spcBef>
            </a:pP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blockquote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ko-KR" altLang="en-US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단락을 </a:t>
            </a:r>
            <a:r>
              <a:rPr lang="ko-KR" altLang="en-US" sz="1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들여쓰기</a:t>
            </a:r>
            <a:r>
              <a:rPr lang="en-US" altLang="ko-KR" sz="1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/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blockquote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</a:p>
          <a:p>
            <a:pPr>
              <a:lnSpc>
                <a:spcPct val="140000"/>
              </a:lnSpc>
              <a:spcBef>
                <a:spcPts val="0"/>
              </a:spcBef>
            </a:pP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&lt;b&gt;</a:t>
            </a:r>
            <a:r>
              <a:rPr lang="ko-KR" altLang="en-US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중요하지 않지만 진하게 표시 </a:t>
            </a:r>
            <a:endParaRPr lang="en-US" altLang="ko-KR" sz="1400" dirty="0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>
              <a:lnSpc>
                <a:spcPct val="140000"/>
              </a:lnSpc>
              <a:spcBef>
                <a:spcPts val="0"/>
              </a:spcBef>
            </a:pPr>
            <a:r>
              <a:rPr lang="en-US" altLang="ko-KR" sz="1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strong&gt; </a:t>
            </a:r>
            <a:r>
              <a:rPr lang="ko-KR" altLang="en-US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중요하고 진하게 표시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. </a:t>
            </a:r>
          </a:p>
          <a:p>
            <a:pPr>
              <a:lnSpc>
                <a:spcPct val="140000"/>
              </a:lnSpc>
              <a:spcBef>
                <a:spcPts val="0"/>
              </a:spcBef>
            </a:pP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em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&gt; </a:t>
            </a:r>
            <a:r>
              <a:rPr lang="ko-KR" altLang="en-US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중요한 텍스트 기울게 표시</a:t>
            </a:r>
            <a:r>
              <a:rPr lang="en-US" altLang="ko-KR" sz="1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endParaRPr lang="en-US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>
              <a:lnSpc>
                <a:spcPct val="140000"/>
              </a:lnSpc>
              <a:spcBef>
                <a:spcPts val="0"/>
              </a:spcBef>
            </a:pP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&lt;sup&gt; </a:t>
            </a:r>
            <a:r>
              <a:rPr lang="ko-KR" altLang="en-US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위 첨자 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&lt;sub&gt; </a:t>
            </a:r>
            <a:r>
              <a:rPr lang="ko-KR" altLang="en-US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아래 </a:t>
            </a:r>
            <a:r>
              <a:rPr lang="ko-KR" altLang="en-US" sz="1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첨자</a:t>
            </a:r>
            <a:endParaRPr lang="en-US" altLang="ko-KR" sz="1400" dirty="0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>
              <a:lnSpc>
                <a:spcPct val="140000"/>
              </a:lnSpc>
              <a:spcBef>
                <a:spcPts val="0"/>
              </a:spcBef>
            </a:pPr>
            <a:r>
              <a:rPr lang="en-US" altLang="ko-KR" sz="1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&lt;u&gt; </a:t>
            </a:r>
            <a:r>
              <a:rPr lang="ko-KR" altLang="en-US" sz="1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밑줄</a:t>
            </a:r>
            <a:endParaRPr lang="en-US" altLang="ko-KR" sz="1400" dirty="0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09562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74739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ko-KR" altLang="en-US" sz="3200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주석 내용을 입력해 봅시다</a:t>
            </a:r>
            <a:r>
              <a:rPr lang="en-US" altLang="ko-KR" sz="3200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.</a:t>
            </a:r>
            <a:endParaRPr lang="ko-KR" altLang="en-US" sz="3200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altLang="ko-KR" dirty="0"/>
              <a:t>&lt;!DOCTYPE html&gt; </a:t>
            </a:r>
            <a:r>
              <a:rPr lang="en-US" altLang="ko-KR" dirty="0">
                <a:solidFill>
                  <a:srgbClr val="0000FF"/>
                </a:solidFill>
              </a:rPr>
              <a:t>&lt;!--HTML5 </a:t>
            </a:r>
            <a:r>
              <a:rPr lang="ko-KR" altLang="en-US" dirty="0" err="1">
                <a:solidFill>
                  <a:srgbClr val="0000FF"/>
                </a:solidFill>
              </a:rPr>
              <a:t>정의문</a:t>
            </a:r>
            <a:r>
              <a:rPr lang="en-US" altLang="ko-KR" dirty="0">
                <a:solidFill>
                  <a:srgbClr val="0000FF"/>
                </a:solidFill>
              </a:rPr>
              <a:t>/ </a:t>
            </a:r>
            <a:r>
              <a:rPr lang="ko-KR" altLang="en-US" dirty="0">
                <a:solidFill>
                  <a:srgbClr val="0000FF"/>
                </a:solidFill>
              </a:rPr>
              <a:t>선언문</a:t>
            </a:r>
            <a:r>
              <a:rPr lang="en-US" altLang="ko-KR" dirty="0">
                <a:solidFill>
                  <a:srgbClr val="0000FF"/>
                </a:solidFill>
              </a:rPr>
              <a:t>--&gt;</a:t>
            </a:r>
            <a:endParaRPr lang="ko-KR" altLang="en-US" dirty="0">
              <a:solidFill>
                <a:srgbClr val="0000FF"/>
              </a:solidFill>
            </a:endParaRPr>
          </a:p>
          <a:p>
            <a:pPr marL="0" indent="0">
              <a:buNone/>
            </a:pPr>
            <a:r>
              <a:rPr lang="en-US" altLang="ko-KR" dirty="0"/>
              <a:t>&lt;html </a:t>
            </a:r>
            <a:r>
              <a:rPr lang="en-US" altLang="ko-KR" dirty="0" err="1"/>
              <a:t>lang</a:t>
            </a:r>
            <a:r>
              <a:rPr lang="en-US" altLang="ko-KR" dirty="0"/>
              <a:t>="</a:t>
            </a:r>
            <a:r>
              <a:rPr lang="en-US" altLang="ko-KR" dirty="0" err="1"/>
              <a:t>ko</a:t>
            </a:r>
            <a:r>
              <a:rPr lang="en-US" altLang="ko-KR" dirty="0"/>
              <a:t>"&gt; </a:t>
            </a:r>
            <a:r>
              <a:rPr lang="en-US" altLang="ko-KR" dirty="0">
                <a:solidFill>
                  <a:srgbClr val="0000FF"/>
                </a:solidFill>
              </a:rPr>
              <a:t>&lt;!--</a:t>
            </a:r>
            <a:r>
              <a:rPr lang="ko-KR" altLang="en-US" dirty="0">
                <a:solidFill>
                  <a:srgbClr val="0000FF"/>
                </a:solidFill>
              </a:rPr>
              <a:t>영어권 </a:t>
            </a:r>
            <a:r>
              <a:rPr lang="en-US" altLang="ko-KR" dirty="0">
                <a:solidFill>
                  <a:srgbClr val="0000FF"/>
                </a:solidFill>
              </a:rPr>
              <a:t>en </a:t>
            </a:r>
            <a:r>
              <a:rPr lang="ko-KR" altLang="en-US" dirty="0">
                <a:solidFill>
                  <a:srgbClr val="0000FF"/>
                </a:solidFill>
              </a:rPr>
              <a:t>한글 </a:t>
            </a:r>
            <a:r>
              <a:rPr lang="en-US" altLang="ko-KR" dirty="0" err="1">
                <a:solidFill>
                  <a:srgbClr val="0000FF"/>
                </a:solidFill>
              </a:rPr>
              <a:t>ko</a:t>
            </a:r>
            <a:r>
              <a:rPr lang="en-US" altLang="ko-KR" dirty="0">
                <a:solidFill>
                  <a:srgbClr val="0000FF"/>
                </a:solidFill>
              </a:rPr>
              <a:t>--&gt; </a:t>
            </a:r>
          </a:p>
          <a:p>
            <a:pPr marL="0" indent="0">
              <a:buNone/>
            </a:pPr>
            <a:r>
              <a:rPr lang="en-US" altLang="ko-KR" dirty="0"/>
              <a:t>&lt;head&gt;</a:t>
            </a:r>
          </a:p>
          <a:p>
            <a:pPr marL="0" indent="0">
              <a:buNone/>
            </a:pPr>
            <a:r>
              <a:rPr lang="en-US" altLang="ko-KR" dirty="0"/>
              <a:t>    &lt;meta charset="UTF-8"&gt; </a:t>
            </a:r>
            <a:r>
              <a:rPr lang="en-US" altLang="ko-KR" dirty="0">
                <a:solidFill>
                  <a:srgbClr val="0000FF"/>
                </a:solidFill>
              </a:rPr>
              <a:t>&lt;!--</a:t>
            </a:r>
            <a:r>
              <a:rPr lang="ko-KR" altLang="en-US" dirty="0" err="1">
                <a:solidFill>
                  <a:srgbClr val="0000FF"/>
                </a:solidFill>
              </a:rPr>
              <a:t>문자셋</a:t>
            </a:r>
            <a:r>
              <a:rPr lang="ko-KR" altLang="en-US" dirty="0">
                <a:solidFill>
                  <a:srgbClr val="0000FF"/>
                </a:solidFill>
              </a:rPr>
              <a:t> 한글이 깨지지 않게 </a:t>
            </a:r>
            <a:r>
              <a:rPr lang="ko-KR" altLang="en-US" dirty="0" err="1">
                <a:solidFill>
                  <a:srgbClr val="0000FF"/>
                </a:solidFill>
              </a:rPr>
              <a:t>인코딩</a:t>
            </a:r>
            <a:r>
              <a:rPr lang="en-US" altLang="ko-KR" dirty="0">
                <a:solidFill>
                  <a:srgbClr val="0000FF"/>
                </a:solidFill>
              </a:rPr>
              <a:t>--&gt;</a:t>
            </a:r>
            <a:endParaRPr lang="ko-KR" altLang="en-US" dirty="0">
              <a:solidFill>
                <a:srgbClr val="0000FF"/>
              </a:solidFill>
            </a:endParaRPr>
          </a:p>
          <a:p>
            <a:pPr marL="0" indent="0">
              <a:buNone/>
            </a:pPr>
            <a:r>
              <a:rPr lang="ko-KR" altLang="en-US" dirty="0"/>
              <a:t>    </a:t>
            </a:r>
            <a:r>
              <a:rPr lang="en-US" altLang="ko-KR" dirty="0"/>
              <a:t>&lt;meta http-</a:t>
            </a:r>
            <a:r>
              <a:rPr lang="en-US" altLang="ko-KR" dirty="0" err="1"/>
              <a:t>equiv</a:t>
            </a:r>
            <a:r>
              <a:rPr lang="en-US" altLang="ko-KR" dirty="0"/>
              <a:t>="X-UA-Compatible" content="IE=edge"&gt;</a:t>
            </a:r>
          </a:p>
          <a:p>
            <a:pPr marL="0" indent="0">
              <a:buNone/>
            </a:pPr>
            <a:r>
              <a:rPr lang="en-US" altLang="ko-KR" dirty="0"/>
              <a:t>    &lt;meta name="viewport" content="width=device-width, initial-scale=1.0"&gt;</a:t>
            </a:r>
          </a:p>
          <a:p>
            <a:pPr marL="0" indent="0">
              <a:buNone/>
            </a:pPr>
            <a:r>
              <a:rPr lang="en-US" altLang="ko-KR" dirty="0"/>
              <a:t>    &lt;title&gt;Document&lt;/title&gt; </a:t>
            </a:r>
            <a:r>
              <a:rPr lang="en-US" altLang="ko-KR" dirty="0">
                <a:solidFill>
                  <a:srgbClr val="0000FF"/>
                </a:solidFill>
              </a:rPr>
              <a:t>&lt;!-- </a:t>
            </a:r>
            <a:r>
              <a:rPr lang="ko-KR" altLang="en-US" dirty="0" err="1">
                <a:solidFill>
                  <a:srgbClr val="0000FF"/>
                </a:solidFill>
              </a:rPr>
              <a:t>웹문서의</a:t>
            </a:r>
            <a:r>
              <a:rPr lang="ko-KR" altLang="en-US" dirty="0">
                <a:solidFill>
                  <a:srgbClr val="0000FF"/>
                </a:solidFill>
              </a:rPr>
              <a:t> 제목 정의 </a:t>
            </a:r>
            <a:r>
              <a:rPr lang="en-US" altLang="ko-KR" dirty="0">
                <a:solidFill>
                  <a:srgbClr val="0000FF"/>
                </a:solidFill>
              </a:rPr>
              <a:t>/ </a:t>
            </a:r>
            <a:r>
              <a:rPr lang="ko-KR" altLang="en-US" dirty="0">
                <a:solidFill>
                  <a:srgbClr val="0000FF"/>
                </a:solidFill>
              </a:rPr>
              <a:t>검색엔진 최적화</a:t>
            </a:r>
            <a:r>
              <a:rPr lang="en-US" altLang="ko-KR" dirty="0">
                <a:solidFill>
                  <a:srgbClr val="0000FF"/>
                </a:solidFill>
              </a:rPr>
              <a:t>--&gt;</a:t>
            </a:r>
            <a:endParaRPr lang="ko-KR" altLang="en-US" dirty="0">
              <a:solidFill>
                <a:srgbClr val="0000FF"/>
              </a:solidFill>
            </a:endParaRPr>
          </a:p>
          <a:p>
            <a:pPr marL="0" indent="0">
              <a:buNone/>
            </a:pPr>
            <a:r>
              <a:rPr lang="en-US" altLang="ko-KR" dirty="0"/>
              <a:t>&lt;/head&gt;</a:t>
            </a:r>
          </a:p>
          <a:p>
            <a:pPr marL="0" indent="0">
              <a:buNone/>
            </a:pPr>
            <a:r>
              <a:rPr lang="en-US" altLang="ko-KR" dirty="0"/>
              <a:t>&lt;body&gt;</a:t>
            </a:r>
          </a:p>
          <a:p>
            <a:pPr marL="0" indent="0">
              <a:buNone/>
            </a:pPr>
            <a:r>
              <a:rPr lang="en-US" altLang="ko-KR" dirty="0"/>
              <a:t>    </a:t>
            </a:r>
          </a:p>
          <a:p>
            <a:pPr marL="0" indent="0">
              <a:buNone/>
            </a:pPr>
            <a:r>
              <a:rPr lang="en-US" altLang="ko-KR" dirty="0"/>
              <a:t>&lt;/body&gt;</a:t>
            </a:r>
          </a:p>
          <a:p>
            <a:pPr marL="0" indent="0">
              <a:buNone/>
            </a:pPr>
            <a:r>
              <a:rPr lang="en-US" altLang="ko-KR" dirty="0"/>
              <a:t>&lt;/html&gt;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84402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22702" y="604434"/>
            <a:ext cx="10515600" cy="5486400"/>
          </a:xfr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>
            <a:normAutofit fontScale="25000" lnSpcReduction="20000"/>
          </a:bodyPr>
          <a:lstStyle/>
          <a:p>
            <a:pPr marL="0" indent="0">
              <a:buNone/>
            </a:pPr>
            <a:endParaRPr lang="en-US" altLang="ko-KR" sz="4900" b="1" dirty="0" smtClean="0"/>
          </a:p>
          <a:p>
            <a:pPr marL="0" indent="0">
              <a:buNone/>
            </a:pPr>
            <a:r>
              <a:rPr lang="en-US" altLang="ko-KR" sz="7200" b="1" dirty="0" smtClean="0"/>
              <a:t>HTML </a:t>
            </a:r>
            <a:r>
              <a:rPr lang="ko-KR" altLang="en-US" sz="7200" b="1" dirty="0"/>
              <a:t>개요</a:t>
            </a:r>
          </a:p>
          <a:p>
            <a:pPr marL="0" indent="0">
              <a:buNone/>
            </a:pPr>
            <a:r>
              <a:rPr lang="en-US" altLang="ko-KR" sz="7200" dirty="0"/>
              <a:t>HTML</a:t>
            </a:r>
            <a:r>
              <a:rPr lang="ko-KR" altLang="en-US" sz="7200" dirty="0"/>
              <a:t>은 웹 페이지를 만드는 데 사용하는 언어이며 </a:t>
            </a:r>
            <a:r>
              <a:rPr lang="ko-KR" altLang="en-US" sz="7200" b="1" dirty="0"/>
              <a:t>매우 쉽게 배울 수 있습니다</a:t>
            </a:r>
            <a:r>
              <a:rPr lang="en-US" altLang="ko-KR" sz="7200" dirty="0"/>
              <a:t>.</a:t>
            </a:r>
          </a:p>
          <a:p>
            <a:pPr marL="0" indent="0">
              <a:buNone/>
            </a:pPr>
            <a:r>
              <a:rPr lang="ko-KR" altLang="en-US" sz="7200" dirty="0"/>
              <a:t>모든 태그는 </a:t>
            </a:r>
            <a:r>
              <a:rPr lang="ko-KR" altLang="en-US" sz="7200" u="sng" dirty="0"/>
              <a:t>미리 정의되어 있으며</a:t>
            </a:r>
            <a:r>
              <a:rPr lang="en-US" altLang="ko-KR" sz="7200" dirty="0"/>
              <a:t>, </a:t>
            </a:r>
            <a:r>
              <a:rPr lang="ko-KR" altLang="en-US" sz="7200" dirty="0"/>
              <a:t>각각의 태그와 속성을 사용하기만 하면 됩니다</a:t>
            </a:r>
            <a:r>
              <a:rPr lang="en-US" altLang="ko-KR" sz="7200" dirty="0" smtClean="0"/>
              <a:t>. </a:t>
            </a:r>
            <a:r>
              <a:rPr lang="en-US" altLang="ko-KR" sz="7200" dirty="0">
                <a:solidFill>
                  <a:srgbClr val="00B050"/>
                </a:solidFill>
              </a:rPr>
              <a:t>&lt;!-- </a:t>
            </a:r>
            <a:r>
              <a:rPr lang="ko-KR" altLang="en-US" sz="7200" dirty="0">
                <a:solidFill>
                  <a:srgbClr val="00B050"/>
                </a:solidFill>
              </a:rPr>
              <a:t>주석내용 </a:t>
            </a:r>
            <a:r>
              <a:rPr lang="en-US" altLang="ko-KR" sz="7200" dirty="0" smtClean="0">
                <a:solidFill>
                  <a:srgbClr val="00B050"/>
                </a:solidFill>
              </a:rPr>
              <a:t>--&gt;</a:t>
            </a:r>
          </a:p>
          <a:p>
            <a:pPr marL="0" indent="0">
              <a:buNone/>
            </a:pPr>
            <a:r>
              <a:rPr lang="en-US" altLang="ko-KR" sz="7200" dirty="0" smtClean="0">
                <a:solidFill>
                  <a:srgbClr val="00B050"/>
                </a:solidFill>
              </a:rPr>
              <a:t>  &lt;!-- </a:t>
            </a:r>
            <a:r>
              <a:rPr lang="ko-KR" altLang="en-US" sz="7200" dirty="0">
                <a:solidFill>
                  <a:srgbClr val="00B050"/>
                </a:solidFill>
              </a:rPr>
              <a:t>주석 안에 또 다른 주석을 삽입했습니다</a:t>
            </a:r>
            <a:r>
              <a:rPr lang="en-US" altLang="ko-KR" sz="7200" dirty="0">
                <a:solidFill>
                  <a:srgbClr val="00B050"/>
                </a:solidFill>
              </a:rPr>
              <a:t>. --&gt;</a:t>
            </a:r>
            <a:endParaRPr lang="ko-KR" altLang="en-US" sz="7200" dirty="0">
              <a:solidFill>
                <a:srgbClr val="00B050"/>
              </a:solidFill>
            </a:endParaRPr>
          </a:p>
          <a:p>
            <a:pPr marL="0" indent="0">
              <a:buNone/>
            </a:pPr>
            <a:r>
              <a:rPr lang="ko-KR" altLang="en-US" sz="7200" dirty="0">
                <a:solidFill>
                  <a:srgbClr val="00B050"/>
                </a:solidFill>
              </a:rPr>
              <a:t>  </a:t>
            </a:r>
            <a:r>
              <a:rPr lang="en-US" altLang="ko-KR" sz="7200" dirty="0" smtClean="0">
                <a:solidFill>
                  <a:srgbClr val="00B050"/>
                </a:solidFill>
              </a:rPr>
              <a:t>&lt;!--</a:t>
            </a:r>
            <a:r>
              <a:rPr lang="ko-KR" altLang="en-US" sz="7200" dirty="0">
                <a:solidFill>
                  <a:srgbClr val="00B050"/>
                </a:solidFill>
              </a:rPr>
              <a:t>  위와 같이 어려운 코드의 이해를 돕기 위해서 개발자가 적어놓은 설명입니다</a:t>
            </a:r>
            <a:r>
              <a:rPr lang="en-US" altLang="ko-KR" sz="7200" dirty="0" smtClean="0">
                <a:solidFill>
                  <a:srgbClr val="00B050"/>
                </a:solidFill>
              </a:rPr>
              <a:t>. --&gt;</a:t>
            </a:r>
            <a:endParaRPr lang="en-US" altLang="ko-KR" sz="7200" dirty="0">
              <a:solidFill>
                <a:srgbClr val="00B050"/>
              </a:solidFill>
            </a:endParaRPr>
          </a:p>
          <a:p>
            <a:pPr marL="0" indent="0">
              <a:buNone/>
            </a:pPr>
            <a:endParaRPr lang="en-US" altLang="ko-KR" sz="7200" dirty="0"/>
          </a:p>
          <a:p>
            <a:endParaRPr lang="en-US" altLang="ko-KR" sz="7200" dirty="0" smtClean="0"/>
          </a:p>
          <a:p>
            <a:pPr marL="0" indent="0">
              <a:buNone/>
            </a:pPr>
            <a:r>
              <a:rPr lang="en-US" altLang="ko-KR" sz="7200" b="1" dirty="0"/>
              <a:t>HTML</a:t>
            </a:r>
            <a:r>
              <a:rPr lang="ko-KR" altLang="en-US" sz="7200" b="1" dirty="0"/>
              <a:t>이란</a:t>
            </a:r>
            <a:r>
              <a:rPr lang="en-US" altLang="ko-KR" sz="7200" b="1" dirty="0"/>
              <a:t>?</a:t>
            </a:r>
          </a:p>
          <a:p>
            <a:pPr marL="0" indent="0">
              <a:buNone/>
            </a:pPr>
            <a:r>
              <a:rPr lang="en-US" altLang="ko-KR" sz="7200" dirty="0"/>
              <a:t>HTML</a:t>
            </a:r>
            <a:r>
              <a:rPr lang="ko-KR" altLang="en-US" sz="7200" dirty="0"/>
              <a:t>은 </a:t>
            </a:r>
            <a:r>
              <a:rPr lang="en-US" altLang="ko-KR" sz="7200" i="1" dirty="0" err="1"/>
              <a:t>HyperText</a:t>
            </a:r>
            <a:r>
              <a:rPr lang="en-US" altLang="ko-KR" sz="7200" i="1" dirty="0"/>
              <a:t> Markup Language</a:t>
            </a:r>
            <a:r>
              <a:rPr lang="ko-KR" altLang="en-US" sz="7200" dirty="0"/>
              <a:t>의 약자입니다</a:t>
            </a:r>
            <a:r>
              <a:rPr lang="en-US" altLang="ko-KR" sz="7200" dirty="0"/>
              <a:t>.</a:t>
            </a:r>
          </a:p>
          <a:p>
            <a:pPr marL="0" indent="0">
              <a:buNone/>
            </a:pPr>
            <a:r>
              <a:rPr lang="ko-KR" altLang="en-US" sz="7200" dirty="0"/>
              <a:t>웹 페이지는 </a:t>
            </a:r>
            <a:r>
              <a:rPr lang="en-US" altLang="ko-KR" sz="7200" baseline="30000" dirty="0"/>
              <a:t>HTML </a:t>
            </a:r>
            <a:r>
              <a:rPr lang="ko-KR" altLang="en-US" sz="7200" baseline="30000" dirty="0"/>
              <a:t>문서라고도 불리며</a:t>
            </a:r>
            <a:r>
              <a:rPr lang="en-US" altLang="ko-KR" sz="7200" dirty="0"/>
              <a:t>, </a:t>
            </a:r>
            <a:r>
              <a:rPr lang="en-US" altLang="ko-KR" sz="7200" baseline="-25000" dirty="0"/>
              <a:t>HTML </a:t>
            </a:r>
            <a:r>
              <a:rPr lang="ko-KR" altLang="en-US" sz="7200" baseline="-25000" dirty="0"/>
              <a:t>태그들로 구성</a:t>
            </a:r>
            <a:r>
              <a:rPr lang="ko-KR" altLang="en-US" sz="7200" dirty="0"/>
              <a:t>됩니다</a:t>
            </a:r>
            <a:r>
              <a:rPr lang="en-US" altLang="ko-KR" sz="7200" dirty="0"/>
              <a:t>.</a:t>
            </a:r>
          </a:p>
          <a:p>
            <a:pPr marL="0" indent="0">
              <a:buNone/>
            </a:pPr>
            <a:r>
              <a:rPr lang="ko-KR" altLang="en-US" sz="7200" dirty="0"/>
              <a:t>각각의 </a:t>
            </a:r>
            <a:r>
              <a:rPr lang="en-US" altLang="ko-KR" sz="7200" dirty="0"/>
              <a:t>HTML </a:t>
            </a:r>
            <a:r>
              <a:rPr lang="ko-KR" altLang="en-US" sz="7200" dirty="0"/>
              <a:t>태그는 웹 페이지의 </a:t>
            </a:r>
            <a:r>
              <a:rPr lang="ko-KR" altLang="en-US" sz="7200" u="sng" dirty="0"/>
              <a:t>디자인이나 기능을 결정</a:t>
            </a:r>
            <a:r>
              <a:rPr lang="ko-KR" altLang="en-US" sz="7200" dirty="0"/>
              <a:t>하는데 사용됩니다</a:t>
            </a:r>
            <a:r>
              <a:rPr lang="en-US" altLang="ko-KR" sz="7200" dirty="0" smtClean="0"/>
              <a:t>.</a:t>
            </a:r>
          </a:p>
          <a:p>
            <a:pPr marL="0" indent="0">
              <a:buNone/>
            </a:pPr>
            <a:endParaRPr lang="en-US" altLang="ko-KR" sz="7200" dirty="0" smtClean="0"/>
          </a:p>
          <a:p>
            <a:pPr marL="0" indent="0">
              <a:buNone/>
            </a:pPr>
            <a:r>
              <a:rPr lang="ko-KR" altLang="en-US" sz="7200" b="1" dirty="0"/>
              <a:t>속성 이름은 언제나 소문자로 작성하자</a:t>
            </a:r>
            <a:r>
              <a:rPr lang="en-US" altLang="ko-KR" sz="7200" b="1" dirty="0"/>
              <a:t>!</a:t>
            </a:r>
          </a:p>
          <a:p>
            <a:pPr marL="0" indent="0">
              <a:buNone/>
            </a:pPr>
            <a:r>
              <a:rPr lang="en-US" altLang="ko-KR" sz="7200" dirty="0"/>
              <a:t>HTML5 </a:t>
            </a:r>
            <a:r>
              <a:rPr lang="ko-KR" altLang="en-US" sz="7200" dirty="0"/>
              <a:t>표준에서는 속성 이름에 </a:t>
            </a:r>
            <a:r>
              <a:rPr lang="ko-KR" altLang="en-US" sz="7200" strike="sngStrike" dirty="0"/>
              <a:t>대소문자를 구분하지 않고 있습니다</a:t>
            </a:r>
            <a:r>
              <a:rPr lang="en-US" altLang="ko-KR" sz="7200" strike="sngStrike" dirty="0"/>
              <a:t>.</a:t>
            </a:r>
          </a:p>
          <a:p>
            <a:pPr marL="0" indent="0">
              <a:buNone/>
            </a:pPr>
            <a:r>
              <a:rPr lang="ko-KR" altLang="en-US" sz="7200" dirty="0"/>
              <a:t>하지만 </a:t>
            </a:r>
            <a:r>
              <a:rPr lang="en-US" altLang="ko-KR" sz="7200" b="1" dirty="0"/>
              <a:t>W3C</a:t>
            </a:r>
            <a:r>
              <a:rPr lang="ko-KR" altLang="en-US" sz="7200" dirty="0"/>
              <a:t>에서는 속성 이름을 사용할 때 될 수 있으면 </a:t>
            </a:r>
            <a:r>
              <a:rPr lang="ko-KR" altLang="en-US" sz="7200" b="1" u="sng" dirty="0"/>
              <a:t>소문자</a:t>
            </a:r>
            <a:r>
              <a:rPr lang="ko-KR" altLang="en-US" sz="7200" dirty="0"/>
              <a:t>로 작성하도록 권장하고 있습니다</a:t>
            </a:r>
            <a:r>
              <a:rPr lang="en-US" altLang="ko-KR" sz="7200" dirty="0"/>
              <a:t>.</a:t>
            </a:r>
          </a:p>
          <a:p>
            <a:pPr marL="0" indent="0">
              <a:buNone/>
            </a:pPr>
            <a:r>
              <a:rPr lang="ko-KR" altLang="en-US" sz="7200" dirty="0"/>
              <a:t>또한</a:t>
            </a:r>
            <a:r>
              <a:rPr lang="en-US" altLang="ko-KR" sz="7200" dirty="0"/>
              <a:t>, XHTML</a:t>
            </a:r>
            <a:r>
              <a:rPr lang="ko-KR" altLang="en-US" sz="7200" dirty="0"/>
              <a:t>에서는 속성 이름을 </a:t>
            </a:r>
            <a:r>
              <a:rPr lang="ko-KR" altLang="en-US" sz="7200" u="sng" dirty="0"/>
              <a:t>더욱 엄격하게 소문자로만 </a:t>
            </a:r>
            <a:r>
              <a:rPr lang="ko-KR" altLang="en-US" sz="7200" dirty="0"/>
              <a:t>사용해야 합니다</a:t>
            </a:r>
            <a:r>
              <a:rPr lang="en-US" altLang="ko-KR" sz="7200" dirty="0" smtClean="0"/>
              <a:t>.</a:t>
            </a:r>
          </a:p>
          <a:p>
            <a:pPr marL="0" indent="0">
              <a:buNone/>
            </a:pPr>
            <a:endParaRPr lang="en-US" altLang="ko-KR" sz="7200" dirty="0"/>
          </a:p>
          <a:p>
            <a:pPr marL="0" indent="0">
              <a:buNone/>
            </a:pP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62431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5014" y="98854"/>
            <a:ext cx="5956986" cy="428903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7459" y="569637"/>
            <a:ext cx="6579027" cy="565816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294555"/>
            <a:ext cx="4514667" cy="163399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0550" y="5588034"/>
            <a:ext cx="1906020" cy="784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605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52475" y="381000"/>
            <a:ext cx="2367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웹 브라우저의 호환성</a:t>
            </a:r>
            <a:endParaRPr lang="en-US" altLang="ko-KR" smtClean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7173" y="857726"/>
            <a:ext cx="6424827" cy="4457224"/>
          </a:xfrm>
          <a:prstGeom prst="rect">
            <a:avLst/>
          </a:prstGeom>
        </p:spPr>
      </p:pic>
      <p:pic>
        <p:nvPicPr>
          <p:cNvPr id="1028" name="Picture 4" descr="20160822 1522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74157"/>
            <a:ext cx="5750617" cy="4440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238125" y="5361116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200">
                <a:solidFill>
                  <a:srgbClr val="212529"/>
                </a:solidFill>
                <a:latin typeface="Pretendard JP"/>
              </a:rPr>
              <a:t>IE 6 SP1, </a:t>
            </a:r>
            <a:r>
              <a:rPr lang="ko-KR" altLang="en-US" sz="1200">
                <a:solidFill>
                  <a:srgbClr val="212529"/>
                </a:solidFill>
                <a:latin typeface="Pretendard JP"/>
              </a:rPr>
              <a:t>윈도우 </a:t>
            </a:r>
            <a:r>
              <a:rPr lang="en-US" altLang="ko-KR" sz="1200" b="1">
                <a:solidFill>
                  <a:srgbClr val="0000FF"/>
                </a:solidFill>
                <a:latin typeface="Pretendard JP"/>
              </a:rPr>
              <a:t>2000</a:t>
            </a:r>
            <a:r>
              <a:rPr lang="en-US" altLang="ko-KR" sz="1200">
                <a:solidFill>
                  <a:srgbClr val="0000FF"/>
                </a:solidFill>
                <a:latin typeface="Pretendard JP"/>
              </a:rPr>
              <a:t> </a:t>
            </a:r>
            <a:r>
              <a:rPr lang="ko-KR" altLang="en-US" sz="1200">
                <a:solidFill>
                  <a:srgbClr val="212529"/>
                </a:solidFill>
                <a:latin typeface="Pretendard JP"/>
              </a:rPr>
              <a:t>환경에서 나무위키에 </a:t>
            </a:r>
            <a:r>
              <a:rPr lang="ko-KR" altLang="en-US" sz="1200">
                <a:solidFill>
                  <a:srgbClr val="212529"/>
                </a:solidFill>
                <a:latin typeface="Pretendard JP"/>
              </a:rPr>
              <a:t>접속한 </a:t>
            </a:r>
            <a:r>
              <a:rPr lang="ko-KR" altLang="en-US" sz="1200" smtClean="0">
                <a:solidFill>
                  <a:srgbClr val="212529"/>
                </a:solidFill>
                <a:latin typeface="Pretendard JP"/>
              </a:rPr>
              <a:t>모습</a:t>
            </a:r>
            <a:endParaRPr lang="ko-KR" altLang="en-US" sz="1200"/>
          </a:p>
        </p:txBody>
      </p:sp>
      <p:sp>
        <p:nvSpPr>
          <p:cNvPr id="9" name="직사각형 8"/>
          <p:cNvSpPr/>
          <p:nvPr/>
        </p:nvSpPr>
        <p:spPr>
          <a:xfrm>
            <a:off x="6332704" y="5375403"/>
            <a:ext cx="364875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solidFill>
                  <a:srgbClr val="212529"/>
                </a:solidFill>
                <a:latin typeface="Pretendard JP"/>
              </a:rPr>
              <a:t>IE 6 SP2, </a:t>
            </a:r>
            <a:r>
              <a:rPr lang="ko-KR" altLang="en-US" sz="1100">
                <a:solidFill>
                  <a:srgbClr val="212529"/>
                </a:solidFill>
                <a:latin typeface="Pretendard JP"/>
              </a:rPr>
              <a:t>윈도우 </a:t>
            </a:r>
            <a:r>
              <a:rPr lang="en-US" altLang="ko-KR" sz="1100" b="1">
                <a:solidFill>
                  <a:srgbClr val="0000FF"/>
                </a:solidFill>
                <a:latin typeface="Pretendard JP"/>
              </a:rPr>
              <a:t>XP</a:t>
            </a:r>
            <a:r>
              <a:rPr lang="en-US" altLang="ko-KR" sz="1100">
                <a:solidFill>
                  <a:srgbClr val="0000FF"/>
                </a:solidFill>
                <a:latin typeface="Pretendard JP"/>
              </a:rPr>
              <a:t> </a:t>
            </a:r>
            <a:r>
              <a:rPr lang="ko-KR" altLang="en-US" sz="1100">
                <a:solidFill>
                  <a:srgbClr val="212529"/>
                </a:solidFill>
                <a:latin typeface="Pretendard JP"/>
              </a:rPr>
              <a:t>환경에서 위키백과에 접속한 모습</a:t>
            </a:r>
            <a:endParaRPr lang="ko-KR" altLang="en-US" sz="110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0431" y="37564"/>
            <a:ext cx="671142" cy="686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3043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675" y="2428875"/>
            <a:ext cx="7011378" cy="6163535"/>
          </a:xfrm>
          <a:prstGeom prst="rect">
            <a:avLst/>
          </a:prstGeom>
        </p:spPr>
      </p:pic>
      <p:pic>
        <p:nvPicPr>
          <p:cNvPr id="2050" name="Picture 2" descr="2020년까지 액티브X 완전 제거한다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675" y="0"/>
            <a:ext cx="5143500" cy="242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7450" y="244475"/>
            <a:ext cx="5768308" cy="6277510"/>
          </a:xfrm>
          <a:prstGeom prst="rect">
            <a:avLst/>
          </a:prstGeom>
          <a:ln>
            <a:solidFill>
              <a:srgbClr val="0000FF"/>
            </a:solidFill>
          </a:ln>
        </p:spPr>
      </p:pic>
    </p:spTree>
    <p:extLst>
      <p:ext uri="{BB962C8B-B14F-4D97-AF65-F5344CB8AC3E}">
        <p14:creationId xmlns:p14="http://schemas.microsoft.com/office/powerpoint/2010/main" val="674008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27" t="8494" r="16949" b="49037"/>
          <a:stretch/>
        </p:blipFill>
        <p:spPr>
          <a:xfrm>
            <a:off x="2104844" y="0"/>
            <a:ext cx="6469812" cy="7075357"/>
          </a:xfrm>
        </p:spPr>
      </p:pic>
      <p:sp>
        <p:nvSpPr>
          <p:cNvPr id="5" name="TextBox 4"/>
          <p:cNvSpPr txBox="1"/>
          <p:nvPr/>
        </p:nvSpPr>
        <p:spPr>
          <a:xfrm>
            <a:off x="8402129" y="681486"/>
            <a:ext cx="26789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 smtClean="0"/>
              <a:t>웹문서의</a:t>
            </a:r>
            <a:r>
              <a:rPr lang="ko-KR" altLang="en-US" sz="1200" dirty="0" smtClean="0"/>
              <a:t> 머리말</a:t>
            </a:r>
            <a:r>
              <a:rPr lang="en-US" altLang="ko-KR" sz="1200" smtClean="0"/>
              <a:t>, </a:t>
            </a:r>
            <a:r>
              <a:rPr lang="ko-KR" altLang="en-US" sz="1200" smtClean="0"/>
              <a:t>로고</a:t>
            </a:r>
            <a:r>
              <a:rPr lang="en-US" altLang="ko-KR" sz="1200" smtClean="0"/>
              <a:t>, </a:t>
            </a:r>
            <a:r>
              <a:rPr lang="ko-KR" altLang="en-US" sz="1200" smtClean="0"/>
              <a:t>메뉴 등 포함</a:t>
            </a:r>
            <a:endParaRPr lang="ko-KR" altLang="en-US" sz="1200"/>
          </a:p>
        </p:txBody>
      </p:sp>
      <p:sp>
        <p:nvSpPr>
          <p:cNvPr id="6" name="TextBox 5"/>
          <p:cNvSpPr txBox="1"/>
          <p:nvPr/>
        </p:nvSpPr>
        <p:spPr>
          <a:xfrm>
            <a:off x="8402129" y="1285336"/>
            <a:ext cx="22910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버튼으로 구성된 메뉴를 그룹화</a:t>
            </a:r>
            <a:endParaRPr lang="ko-KR" altLang="en-US" sz="1200" dirty="0"/>
          </a:p>
        </p:txBody>
      </p:sp>
      <p:sp>
        <p:nvSpPr>
          <p:cNvPr id="7" name="TextBox 6"/>
          <p:cNvSpPr txBox="1"/>
          <p:nvPr/>
        </p:nvSpPr>
        <p:spPr>
          <a:xfrm>
            <a:off x="8402129" y="1639971"/>
            <a:ext cx="20409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중요한 </a:t>
            </a:r>
            <a:r>
              <a:rPr lang="ko-KR" altLang="en-US" sz="1200" dirty="0" err="1" smtClean="0"/>
              <a:t>콘텐츠</a:t>
            </a:r>
            <a:r>
              <a:rPr lang="ko-KR" altLang="en-US" sz="1200" dirty="0" smtClean="0"/>
              <a:t> 그룹화할 때</a:t>
            </a:r>
            <a:endParaRPr lang="ko-KR" alt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8411449" y="2243821"/>
            <a:ext cx="13163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동영상이나 음악</a:t>
            </a:r>
            <a:endParaRPr lang="ko-KR" altLang="en-US" sz="1200" dirty="0"/>
          </a:p>
        </p:txBody>
      </p:sp>
      <p:sp>
        <p:nvSpPr>
          <p:cNvPr id="9" name="TextBox 8"/>
          <p:cNvSpPr txBox="1"/>
          <p:nvPr/>
        </p:nvSpPr>
        <p:spPr>
          <a:xfrm>
            <a:off x="8422967" y="2958754"/>
            <a:ext cx="33826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주로 기사의 </a:t>
            </a:r>
            <a:r>
              <a:rPr lang="ko-KR" altLang="en-US" sz="1200" dirty="0" err="1" smtClean="0"/>
              <a:t>미리보기</a:t>
            </a:r>
            <a:r>
              <a:rPr lang="en-US" altLang="ko-KR" sz="1200" dirty="0" smtClean="0"/>
              <a:t>, </a:t>
            </a:r>
            <a:r>
              <a:rPr lang="ko-KR" altLang="en-US" sz="1200" smtClean="0"/>
              <a:t>섬네일</a:t>
            </a:r>
            <a:r>
              <a:rPr lang="en-US" altLang="ko-KR" sz="1200" dirty="0" smtClean="0"/>
              <a:t>, </a:t>
            </a:r>
            <a:r>
              <a:rPr lang="ko-KR" altLang="en-US" sz="1200" smtClean="0"/>
              <a:t>제목</a:t>
            </a:r>
            <a:r>
              <a:rPr lang="en-US" altLang="ko-KR" sz="1200" smtClean="0"/>
              <a:t>, </a:t>
            </a:r>
            <a:r>
              <a:rPr lang="ko-KR" altLang="en-US" sz="1200" smtClean="0"/>
              <a:t>본문 지정</a:t>
            </a:r>
            <a:endParaRPr lang="ko-KR" altLang="en-US" sz="1200"/>
          </a:p>
        </p:txBody>
      </p:sp>
      <p:sp>
        <p:nvSpPr>
          <p:cNvPr id="10" name="TextBox 9"/>
          <p:cNvSpPr txBox="1"/>
          <p:nvPr/>
        </p:nvSpPr>
        <p:spPr>
          <a:xfrm>
            <a:off x="8422967" y="5098211"/>
            <a:ext cx="31277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 smtClean="0"/>
              <a:t>콘텐츠</a:t>
            </a:r>
            <a:r>
              <a:rPr lang="ko-KR" altLang="en-US" sz="1200" dirty="0" smtClean="0"/>
              <a:t> 여러 개를 별도 섹션으로 그룹화</a:t>
            </a:r>
            <a:endParaRPr lang="en-US" altLang="ko-KR" sz="1200" smtClean="0"/>
          </a:p>
          <a:p>
            <a:r>
              <a:rPr lang="ko-KR" altLang="en-US" sz="1200" smtClean="0"/>
              <a:t>주로 연관된 기사 제목 여러 개를 그룹으로</a:t>
            </a:r>
            <a:endParaRPr lang="ko-KR" altLang="en-US" sz="1200" dirty="0"/>
          </a:p>
        </p:txBody>
      </p:sp>
      <p:sp>
        <p:nvSpPr>
          <p:cNvPr id="11" name="TextBox 10"/>
          <p:cNvSpPr txBox="1"/>
          <p:nvPr/>
        </p:nvSpPr>
        <p:spPr>
          <a:xfrm>
            <a:off x="8444148" y="5771072"/>
            <a:ext cx="17459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부가 </a:t>
            </a:r>
            <a:r>
              <a:rPr lang="ko-KR" altLang="en-US" sz="1400" dirty="0" err="1" smtClean="0"/>
              <a:t>콘텐츠</a:t>
            </a:r>
            <a:r>
              <a:rPr lang="ko-KR" altLang="en-US" sz="1400" dirty="0" smtClean="0"/>
              <a:t> 그룹화</a:t>
            </a:r>
            <a:endParaRPr lang="ko-KR" altLang="en-US" sz="1400" dirty="0"/>
          </a:p>
        </p:txBody>
      </p:sp>
      <p:sp>
        <p:nvSpPr>
          <p:cNvPr id="12" name="TextBox 11"/>
          <p:cNvSpPr txBox="1"/>
          <p:nvPr/>
        </p:nvSpPr>
        <p:spPr>
          <a:xfrm>
            <a:off x="8402129" y="6290045"/>
            <a:ext cx="25458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하단</a:t>
            </a:r>
            <a:r>
              <a:rPr lang="en-US" altLang="ko-KR" sz="1200" dirty="0" smtClean="0"/>
              <a:t>/ </a:t>
            </a:r>
            <a:r>
              <a:rPr lang="ko-KR" altLang="en-US" sz="1200" dirty="0" smtClean="0"/>
              <a:t>기업주소</a:t>
            </a:r>
            <a:r>
              <a:rPr lang="en-US" altLang="ko-KR" sz="1200" dirty="0" smtClean="0"/>
              <a:t>,</a:t>
            </a:r>
            <a:r>
              <a:rPr lang="ko-KR" altLang="en-US" sz="1200" dirty="0" smtClean="0"/>
              <a:t>연락처</a:t>
            </a:r>
            <a:r>
              <a:rPr lang="en-US" altLang="ko-KR" sz="1200" dirty="0" smtClean="0"/>
              <a:t>,</a:t>
            </a:r>
            <a:r>
              <a:rPr lang="ko-KR" altLang="en-US" sz="1200" dirty="0" smtClean="0"/>
              <a:t>약관메뉴 등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70534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시맨틱 태그 (Semantic Tag)란? - 태그 요소의 종류와 이점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121" y="583857"/>
            <a:ext cx="97536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74324" y="6322660"/>
            <a:ext cx="2928879" cy="2585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ko-KR" sz="1200"/>
              <a:t>마크업 검증서비스</a:t>
            </a:r>
            <a:r>
              <a:rPr lang="en-US" altLang="ko-KR" sz="1200"/>
              <a:t>https://validator.w3.org</a:t>
            </a:r>
            <a:endParaRPr lang="ko-KR" altLang="ko-KR" sz="1200" dirty="0"/>
          </a:p>
        </p:txBody>
      </p:sp>
      <p:sp>
        <p:nvSpPr>
          <p:cNvPr id="5" name="TextBox 4"/>
          <p:cNvSpPr txBox="1"/>
          <p:nvPr/>
        </p:nvSpPr>
        <p:spPr>
          <a:xfrm>
            <a:off x="10080955" y="6267260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교재 </a:t>
            </a:r>
            <a:r>
              <a:rPr lang="en-US" altLang="ko-KR" smtClean="0"/>
              <a:t>114p~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454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9173" y="644924"/>
            <a:ext cx="3314700" cy="562927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5631873" y="1683327"/>
            <a:ext cx="4145687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예제</a:t>
            </a:r>
            <a:r>
              <a:rPr lang="en-US" altLang="ko-KR" b="1" dirty="0" smtClean="0"/>
              <a:t>1-1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ko-KR" altLang="en-US" dirty="0" smtClean="0"/>
              <a:t>목록관련  태그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b="1" dirty="0" smtClean="0">
                <a:solidFill>
                  <a:srgbClr val="00B050"/>
                </a:solidFill>
              </a:rPr>
              <a:t>순서가 있는 목록 </a:t>
            </a:r>
            <a:r>
              <a:rPr lang="en-US" altLang="ko-KR" b="1" dirty="0" err="1" smtClean="0">
                <a:solidFill>
                  <a:srgbClr val="00B050"/>
                </a:solidFill>
              </a:rPr>
              <a:t>ol</a:t>
            </a:r>
            <a:r>
              <a:rPr lang="ko-KR" altLang="en-US" dirty="0" smtClean="0"/>
              <a:t>과 </a:t>
            </a:r>
            <a:r>
              <a:rPr lang="ko-KR" altLang="en-US" b="1" dirty="0" smtClean="0">
                <a:solidFill>
                  <a:srgbClr val="00B050"/>
                </a:solidFill>
              </a:rPr>
              <a:t>순서 없는 목록 </a:t>
            </a:r>
            <a:r>
              <a:rPr lang="en-US" altLang="ko-KR" b="1" dirty="0" err="1" smtClean="0">
                <a:solidFill>
                  <a:srgbClr val="00B050"/>
                </a:solidFill>
              </a:rPr>
              <a:t>ul</a:t>
            </a:r>
            <a:endParaRPr lang="en-US" altLang="ko-KR" b="1" dirty="0" smtClean="0">
              <a:solidFill>
                <a:srgbClr val="00B050"/>
              </a:solidFill>
            </a:endParaRPr>
          </a:p>
          <a:p>
            <a:endParaRPr lang="en-US" altLang="ko-KR" dirty="0"/>
          </a:p>
          <a:p>
            <a:r>
              <a:rPr lang="en-US" altLang="ko-KR" dirty="0" err="1" smtClean="0"/>
              <a:t>ol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type</a:t>
            </a:r>
            <a:r>
              <a:rPr lang="ko-KR" altLang="en-US" dirty="0" smtClean="0"/>
              <a:t>은 </a:t>
            </a:r>
            <a:r>
              <a:rPr lang="en-US" altLang="ko-KR" dirty="0" smtClean="0"/>
              <a:t>1, a, </a:t>
            </a:r>
            <a:r>
              <a:rPr lang="en-US" altLang="ko-KR" dirty="0" err="1" smtClean="0"/>
              <a:t>i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I, A</a:t>
            </a:r>
            <a:r>
              <a:rPr lang="ko-KR" altLang="en-US" dirty="0" smtClean="0"/>
              <a:t>를 넣을 수 있다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653052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668" y="510453"/>
            <a:ext cx="3314700" cy="562927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846368" y="510453"/>
            <a:ext cx="95090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예제</a:t>
            </a:r>
            <a:r>
              <a:rPr lang="en-US" altLang="ko-KR" b="1" dirty="0" smtClean="0"/>
              <a:t>1-1</a:t>
            </a:r>
          </a:p>
          <a:p>
            <a:endParaRPr lang="en-US" altLang="ko-KR" dirty="0"/>
          </a:p>
          <a:p>
            <a:endParaRPr lang="en-US" altLang="ko-KR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9893" y="0"/>
            <a:ext cx="5250716" cy="6877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450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63980" y="364890"/>
            <a:ext cx="1871025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2800" smtClean="0"/>
              <a:t>인터넷</a:t>
            </a:r>
            <a:r>
              <a:rPr lang="ko-KR" altLang="en-US" sz="2000" smtClean="0"/>
              <a:t> </a:t>
            </a:r>
            <a:r>
              <a:rPr lang="en-US" altLang="ko-KR" sz="2000" smtClean="0"/>
              <a:t>&gt; </a:t>
            </a:r>
            <a:r>
              <a:rPr lang="ko-KR" altLang="en-US" sz="2000" smtClean="0"/>
              <a:t> </a:t>
            </a:r>
            <a:r>
              <a:rPr lang="ko-KR" altLang="en-US" sz="2000" smtClean="0">
                <a:solidFill>
                  <a:srgbClr val="0000FF"/>
                </a:solidFill>
              </a:rPr>
              <a:t>웹</a:t>
            </a:r>
            <a:endParaRPr lang="ko-KR" altLang="en-US" sz="2000">
              <a:solidFill>
                <a:srgbClr val="0000FF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1180718"/>
            <a:ext cx="4876800" cy="344805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609600" y="4983403"/>
            <a:ext cx="468172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/>
              <a:t>이메일</a:t>
            </a:r>
            <a:r>
              <a:rPr lang="en-US" altLang="ko-KR" sz="1400"/>
              <a:t>(SMTP), </a:t>
            </a:r>
            <a:r>
              <a:rPr lang="ko-KR" altLang="en-US" sz="1400"/>
              <a:t>파일 전송</a:t>
            </a:r>
            <a:r>
              <a:rPr lang="en-US" altLang="ko-KR" sz="1400"/>
              <a:t>(FTP), </a:t>
            </a:r>
            <a:r>
              <a:rPr lang="ko-KR" altLang="en-US" sz="1400"/>
              <a:t>메신저</a:t>
            </a:r>
            <a:r>
              <a:rPr lang="en-US" altLang="ko-KR" sz="1400"/>
              <a:t>, </a:t>
            </a:r>
            <a:r>
              <a:rPr lang="ko-KR" altLang="en-US" sz="1400"/>
              <a:t>스트리밍 서비스</a:t>
            </a:r>
            <a:r>
              <a:rPr lang="en-US" altLang="ko-KR" sz="1400"/>
              <a:t>, </a:t>
            </a:r>
            <a:endParaRPr lang="en-US" altLang="ko-KR" sz="1400" smtClean="0"/>
          </a:p>
          <a:p>
            <a:r>
              <a:rPr lang="ko-KR" altLang="en-US" sz="1400" smtClean="0"/>
              <a:t>인터넷 </a:t>
            </a:r>
            <a:r>
              <a:rPr lang="ko-KR" altLang="en-US" sz="1400"/>
              <a:t>전화기</a:t>
            </a:r>
            <a:r>
              <a:rPr lang="en-US" altLang="ko-KR" sz="1400"/>
              <a:t>, </a:t>
            </a:r>
            <a:r>
              <a:rPr lang="ko-KR" altLang="en-US" sz="1400"/>
              <a:t>온라인 게임</a:t>
            </a:r>
            <a:r>
              <a:rPr lang="en-US" altLang="ko-KR" sz="1400"/>
              <a:t>, </a:t>
            </a:r>
            <a:r>
              <a:rPr lang="ko-KR" altLang="en-US" sz="1400"/>
              <a:t>모바일 앱 등</a:t>
            </a:r>
            <a:endParaRPr lang="ko-KR" altLang="en-US" sz="1400"/>
          </a:p>
        </p:txBody>
      </p:sp>
      <p:grpSp>
        <p:nvGrpSpPr>
          <p:cNvPr id="12" name="그룹 11"/>
          <p:cNvGrpSpPr/>
          <p:nvPr/>
        </p:nvGrpSpPr>
        <p:grpSpPr>
          <a:xfrm>
            <a:off x="5583123" y="913911"/>
            <a:ext cx="6462575" cy="3877545"/>
            <a:chOff x="5583123" y="913911"/>
            <a:chExt cx="6462575" cy="3877545"/>
          </a:xfrm>
        </p:grpSpPr>
        <p:pic>
          <p:nvPicPr>
            <p:cNvPr id="7170" name="Picture 2" descr="Fișier:Client-server-model.svg - Wikipedia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83123" y="913911"/>
              <a:ext cx="6462575" cy="38775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5"/>
            <a:srcRect r="8982"/>
            <a:stretch/>
          </p:blipFill>
          <p:spPr>
            <a:xfrm>
              <a:off x="6478913" y="3889249"/>
              <a:ext cx="787520" cy="51206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5"/>
            <a:srcRect r="8982"/>
            <a:stretch/>
          </p:blipFill>
          <p:spPr>
            <a:xfrm>
              <a:off x="6667889" y="1227916"/>
              <a:ext cx="717864" cy="466772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5"/>
            <a:srcRect l="55067" r="8982"/>
            <a:stretch/>
          </p:blipFill>
          <p:spPr>
            <a:xfrm>
              <a:off x="6156960" y="2462570"/>
              <a:ext cx="429819" cy="707565"/>
            </a:xfrm>
            <a:prstGeom prst="rect">
              <a:avLst/>
            </a:prstGeom>
          </p:spPr>
        </p:pic>
      </p:grp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6"/>
          <a:srcRect l="41769" t="30840" r="42543" b="31235"/>
          <a:stretch/>
        </p:blipFill>
        <p:spPr>
          <a:xfrm>
            <a:off x="6033597" y="595502"/>
            <a:ext cx="464739" cy="58521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573441" y="570041"/>
            <a:ext cx="1391728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mtClean="0">
                <a:solidFill>
                  <a:srgbClr val="0000FF"/>
                </a:solidFill>
              </a:rPr>
              <a:t>웹 브라우저</a:t>
            </a:r>
            <a:endParaRPr lang="ko-KR" altLang="en-US">
              <a:solidFill>
                <a:srgbClr val="0000FF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410995" y="1022439"/>
            <a:ext cx="1160895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mtClean="0">
                <a:solidFill>
                  <a:srgbClr val="0000FF"/>
                </a:solidFill>
              </a:rPr>
              <a:t>웹 사이트</a:t>
            </a:r>
            <a:endParaRPr lang="ko-KR" altLang="en-US">
              <a:solidFill>
                <a:srgbClr val="0000FF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685985" y="3217000"/>
            <a:ext cx="1338828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mtClean="0">
                <a:solidFill>
                  <a:srgbClr val="0000FF"/>
                </a:solidFill>
              </a:rPr>
              <a:t>클라이언트</a:t>
            </a:r>
            <a:endParaRPr lang="ko-KR" altLang="en-US">
              <a:solidFill>
                <a:srgbClr val="0000FF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659020" y="3775949"/>
            <a:ext cx="1016625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mtClean="0">
                <a:solidFill>
                  <a:srgbClr val="0000FF"/>
                </a:solidFill>
              </a:rPr>
              <a:t>   서버    </a:t>
            </a:r>
            <a:endParaRPr lang="ko-KR" altLang="en-US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1366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5" grpId="0" animBg="1"/>
      <p:bldP spid="16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</a:extLst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734403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목록 관련 태그 정리</a:t>
            </a:r>
            <a:endParaRPr lang="ko-KR" altLang="en-US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2391508"/>
            <a:ext cx="10515600" cy="3901512"/>
          </a:xfrm>
          <a:ln>
            <a:solidFill>
              <a:srgbClr val="9D701F"/>
            </a:solidFill>
          </a:ln>
        </p:spPr>
        <p:txBody>
          <a:bodyPr>
            <a:normAutofit/>
          </a:bodyPr>
          <a:lstStyle/>
          <a:p>
            <a:endParaRPr lang="en-US" altLang="ko-KR" sz="2000" dirty="0" smtClean="0"/>
          </a:p>
          <a:p>
            <a:pPr lvl="3"/>
            <a:endParaRPr lang="en-US" altLang="ko-KR" dirty="0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3"/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ol</a:t>
            </a:r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&gt; </a:t>
            </a:r>
            <a:r>
              <a:rPr lang="ko-KR" altLang="en-US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순서가 있는 목록의 시작과 끝을 나타냄</a:t>
            </a:r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. ordered list</a:t>
            </a:r>
          </a:p>
          <a:p>
            <a:pPr lvl="3"/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ul</a:t>
            </a:r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&gt; </a:t>
            </a:r>
            <a:r>
              <a:rPr lang="ko-KR" altLang="en-US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순서가 없는 목록의 시작과 끝을 나타냄</a:t>
            </a:r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. unordered list</a:t>
            </a:r>
          </a:p>
          <a:p>
            <a:pPr lvl="4"/>
            <a:r>
              <a:rPr lang="en-US" altLang="ko-KR" sz="2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&lt;li&gt; </a:t>
            </a:r>
            <a:r>
              <a:rPr lang="en-US" altLang="ko-KR" sz="2400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ol</a:t>
            </a:r>
            <a:r>
              <a:rPr lang="ko-KR" altLang="en-US" sz="2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과 </a:t>
            </a:r>
            <a:r>
              <a:rPr lang="en-US" altLang="ko-KR" sz="2400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ul</a:t>
            </a:r>
            <a:r>
              <a:rPr lang="en-US" altLang="ko-KR" sz="2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2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안의 목록의 각 항목을 나타냄</a:t>
            </a:r>
            <a:r>
              <a:rPr lang="en-US" altLang="ko-KR" sz="2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ko-KR" altLang="en-US" sz="2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24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List</a:t>
            </a:r>
          </a:p>
          <a:p>
            <a:pPr lvl="3"/>
            <a:endParaRPr lang="en-US" altLang="ko-KR" sz="2000" dirty="0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3"/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&lt;dl&gt;</a:t>
            </a:r>
            <a:r>
              <a:rPr lang="ko-KR" altLang="en-US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설명 목록의 시작과 끝을 나타냅니다</a:t>
            </a:r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</a:p>
          <a:p>
            <a:pPr lvl="3"/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&lt;dl&gt; </a:t>
            </a:r>
            <a:r>
              <a:rPr lang="ko-KR" altLang="en-US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설명 목록의 이름</a:t>
            </a:r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ko-KR" altLang="en-US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제목</a:t>
            </a:r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r>
              <a:rPr lang="ko-KR" altLang="en-US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을 나타냅니다</a:t>
            </a:r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</a:p>
          <a:p>
            <a:pPr lvl="3"/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dd</a:t>
            </a:r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&gt; </a:t>
            </a:r>
            <a:r>
              <a:rPr lang="ko-KR" altLang="en-US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설명 목록의 값</a:t>
            </a:r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ko-KR" altLang="en-US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설명</a:t>
            </a:r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r>
              <a:rPr lang="ko-KR" altLang="en-US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을 나타냅니다</a:t>
            </a:r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</a:p>
          <a:p>
            <a:pPr lvl="3"/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079397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199" y="173396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3600" dirty="0" smtClean="0"/>
              <a:t>dl, </a:t>
            </a:r>
            <a:r>
              <a:rPr lang="en-US" altLang="ko-KR" sz="3600" dirty="0" err="1" smtClean="0"/>
              <a:t>dt</a:t>
            </a:r>
            <a:r>
              <a:rPr lang="en-US" altLang="ko-KR" sz="3600" dirty="0" smtClean="0"/>
              <a:t>, </a:t>
            </a:r>
            <a:r>
              <a:rPr lang="en-US" altLang="ko-KR" sz="3600" dirty="0" err="1" smtClean="0"/>
              <a:t>dd</a:t>
            </a:r>
            <a:r>
              <a:rPr lang="ko-KR" altLang="en-US" sz="3600" dirty="0" smtClean="0"/>
              <a:t>를 이용해서 작성해 보세요</a:t>
            </a:r>
            <a:r>
              <a:rPr lang="en-US" altLang="ko-KR" sz="3600" dirty="0" smtClean="0"/>
              <a:t>.</a:t>
            </a:r>
            <a:endParaRPr lang="ko-KR" altLang="en-US" sz="36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959077" y="1498959"/>
            <a:ext cx="3866536" cy="4805363"/>
          </a:xfrm>
          <a:solidFill>
            <a:schemeClr val="accent6">
              <a:lumMod val="20000"/>
              <a:lumOff val="80000"/>
            </a:schemeClr>
          </a:solidFill>
          <a:ln w="28575"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>
            <a:normAutofit fontScale="70000" lnSpcReduction="20000"/>
          </a:bodyPr>
          <a:lstStyle/>
          <a:p>
            <a:pPr marL="0" indent="0">
              <a:buNone/>
            </a:pPr>
            <a:endParaRPr lang="en-US" altLang="ko-KR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ko-KR" altLang="en-US" sz="3600" dirty="0" smtClean="0">
                <a:solidFill>
                  <a:schemeClr val="tx1"/>
                </a:solidFill>
                <a:latin typeface="Hi Melody" pitchFamily="2" charset="-127"/>
                <a:ea typeface="Hi Melody" pitchFamily="2" charset="-127"/>
              </a:rPr>
              <a:t>음료</a:t>
            </a:r>
            <a:endParaRPr lang="en-US" altLang="ko-KR" sz="3600" dirty="0" smtClean="0">
              <a:solidFill>
                <a:schemeClr val="tx1"/>
              </a:solidFill>
              <a:latin typeface="Hi Melody" pitchFamily="2" charset="-127"/>
              <a:ea typeface="Hi Melody" pitchFamily="2" charset="-127"/>
            </a:endParaRPr>
          </a:p>
          <a:p>
            <a:pPr marL="457200" lvl="1" indent="0">
              <a:buNone/>
            </a:pPr>
            <a:r>
              <a:rPr lang="ko-KR" altLang="en-US" sz="3100" dirty="0" err="1" smtClean="0">
                <a:solidFill>
                  <a:schemeClr val="tx1"/>
                </a:solidFill>
                <a:latin typeface="Hi Melody" pitchFamily="2" charset="-127"/>
                <a:ea typeface="Hi Melody" pitchFamily="2" charset="-127"/>
              </a:rPr>
              <a:t>캬라멜마끼아또</a:t>
            </a:r>
            <a:endParaRPr lang="en-US" altLang="ko-KR" sz="3100" dirty="0" smtClean="0">
              <a:solidFill>
                <a:schemeClr val="tx1"/>
              </a:solidFill>
              <a:latin typeface="Hi Melody" pitchFamily="2" charset="-127"/>
              <a:ea typeface="Hi Melody" pitchFamily="2" charset="-127"/>
            </a:endParaRPr>
          </a:p>
          <a:p>
            <a:pPr marL="457200" lvl="1" indent="0">
              <a:buNone/>
            </a:pPr>
            <a:r>
              <a:rPr lang="ko-KR" altLang="en-US" sz="3100" dirty="0" err="1" smtClean="0">
                <a:solidFill>
                  <a:schemeClr val="tx1"/>
                </a:solidFill>
                <a:latin typeface="Hi Melody" pitchFamily="2" charset="-127"/>
                <a:ea typeface="Hi Melody" pitchFamily="2" charset="-127"/>
              </a:rPr>
              <a:t>딸기요거트</a:t>
            </a:r>
            <a:endParaRPr lang="en-US" altLang="ko-KR" sz="3100" dirty="0" smtClean="0">
              <a:solidFill>
                <a:schemeClr val="tx1"/>
              </a:solidFill>
              <a:latin typeface="Hi Melody" pitchFamily="2" charset="-127"/>
              <a:ea typeface="Hi Melody" pitchFamily="2" charset="-127"/>
            </a:endParaRPr>
          </a:p>
          <a:p>
            <a:pPr marL="0" indent="0">
              <a:buNone/>
            </a:pPr>
            <a:r>
              <a:rPr lang="ko-KR" altLang="en-US" sz="3600" dirty="0" smtClean="0">
                <a:solidFill>
                  <a:schemeClr val="tx1"/>
                </a:solidFill>
                <a:latin typeface="Hi Melody" pitchFamily="2" charset="-127"/>
                <a:ea typeface="Hi Melody" pitchFamily="2" charset="-127"/>
              </a:rPr>
              <a:t>디저트</a:t>
            </a:r>
            <a:endParaRPr lang="en-US" altLang="ko-KR" sz="3600" dirty="0" smtClean="0">
              <a:solidFill>
                <a:schemeClr val="tx1"/>
              </a:solidFill>
              <a:latin typeface="Hi Melody" pitchFamily="2" charset="-127"/>
              <a:ea typeface="Hi Melody" pitchFamily="2" charset="-127"/>
            </a:endParaRPr>
          </a:p>
          <a:p>
            <a:pPr marL="457200" lvl="1" indent="0">
              <a:buNone/>
            </a:pPr>
            <a:r>
              <a:rPr lang="ko-KR" altLang="en-US" sz="3100" dirty="0" smtClean="0">
                <a:solidFill>
                  <a:schemeClr val="tx1"/>
                </a:solidFill>
                <a:latin typeface="Hi Melody" pitchFamily="2" charset="-127"/>
                <a:ea typeface="Hi Melody" pitchFamily="2" charset="-127"/>
              </a:rPr>
              <a:t>스크램블 샌드위치</a:t>
            </a:r>
            <a:endParaRPr lang="en-US" altLang="ko-KR" sz="3100" dirty="0" smtClean="0">
              <a:solidFill>
                <a:schemeClr val="tx1"/>
              </a:solidFill>
              <a:latin typeface="Hi Melody" pitchFamily="2" charset="-127"/>
              <a:ea typeface="Hi Melody" pitchFamily="2" charset="-127"/>
            </a:endParaRPr>
          </a:p>
          <a:p>
            <a:pPr marL="457200" lvl="1" indent="0">
              <a:buNone/>
            </a:pPr>
            <a:r>
              <a:rPr lang="ko-KR" altLang="en-US" sz="3100" dirty="0" err="1" smtClean="0">
                <a:solidFill>
                  <a:schemeClr val="tx1"/>
                </a:solidFill>
                <a:latin typeface="Hi Melody" pitchFamily="2" charset="-127"/>
                <a:ea typeface="Hi Melody" pitchFamily="2" charset="-127"/>
              </a:rPr>
              <a:t>초코렛</a:t>
            </a:r>
            <a:r>
              <a:rPr lang="ko-KR" altLang="en-US" sz="3100" dirty="0" smtClean="0">
                <a:solidFill>
                  <a:schemeClr val="tx1"/>
                </a:solidFill>
                <a:latin typeface="Hi Melody" pitchFamily="2" charset="-127"/>
                <a:ea typeface="Hi Melody" pitchFamily="2" charset="-127"/>
              </a:rPr>
              <a:t> </a:t>
            </a:r>
            <a:r>
              <a:rPr lang="ko-KR" altLang="en-US" sz="3100" dirty="0" err="1" smtClean="0">
                <a:solidFill>
                  <a:schemeClr val="tx1"/>
                </a:solidFill>
                <a:latin typeface="Hi Melody" pitchFamily="2" charset="-127"/>
                <a:ea typeface="Hi Melody" pitchFamily="2" charset="-127"/>
              </a:rPr>
              <a:t>케익</a:t>
            </a:r>
            <a:endParaRPr lang="en-US" altLang="ko-KR" sz="3100" dirty="0" smtClean="0">
              <a:solidFill>
                <a:schemeClr val="tx1"/>
              </a:solidFill>
              <a:latin typeface="Hi Melody" pitchFamily="2" charset="-127"/>
              <a:ea typeface="Hi Melody" pitchFamily="2" charset="-127"/>
            </a:endParaRPr>
          </a:p>
          <a:p>
            <a:pPr marL="457200" lvl="1" indent="0">
              <a:buNone/>
            </a:pPr>
            <a:r>
              <a:rPr lang="ko-KR" altLang="en-US" sz="3100" dirty="0" smtClean="0">
                <a:solidFill>
                  <a:schemeClr val="tx1"/>
                </a:solidFill>
                <a:latin typeface="Hi Melody" pitchFamily="2" charset="-127"/>
                <a:ea typeface="Hi Melody" pitchFamily="2" charset="-127"/>
              </a:rPr>
              <a:t>오늘의 과일</a:t>
            </a:r>
            <a:endParaRPr lang="en-US" altLang="ko-KR" sz="3100" dirty="0" smtClean="0">
              <a:solidFill>
                <a:schemeClr val="tx1"/>
              </a:solidFill>
              <a:latin typeface="Hi Melody" pitchFamily="2" charset="-127"/>
              <a:ea typeface="Hi Melody" pitchFamily="2" charset="-127"/>
            </a:endParaRPr>
          </a:p>
          <a:p>
            <a:pPr marL="0" indent="0">
              <a:buNone/>
            </a:pPr>
            <a:r>
              <a:rPr lang="ko-KR" altLang="en-US" sz="3600" dirty="0" smtClean="0">
                <a:solidFill>
                  <a:schemeClr val="tx1"/>
                </a:solidFill>
                <a:latin typeface="Hi Melody" pitchFamily="2" charset="-127"/>
                <a:ea typeface="Hi Melody" pitchFamily="2" charset="-127"/>
              </a:rPr>
              <a:t>따뜻한 음료</a:t>
            </a:r>
            <a:endParaRPr lang="en-US" altLang="ko-KR" sz="3600" dirty="0" smtClean="0">
              <a:solidFill>
                <a:schemeClr val="tx1"/>
              </a:solidFill>
              <a:latin typeface="Hi Melody" pitchFamily="2" charset="-127"/>
              <a:ea typeface="Hi Melody" pitchFamily="2" charset="-127"/>
            </a:endParaRPr>
          </a:p>
          <a:p>
            <a:pPr marL="0" indent="0">
              <a:buNone/>
            </a:pPr>
            <a:r>
              <a:rPr lang="en-US" altLang="ko-KR" sz="3600" dirty="0">
                <a:solidFill>
                  <a:schemeClr val="tx1"/>
                </a:solidFill>
                <a:latin typeface="Hi Melody" pitchFamily="2" charset="-127"/>
                <a:ea typeface="Hi Melody" pitchFamily="2" charset="-127"/>
              </a:rPr>
              <a:t>	</a:t>
            </a:r>
            <a:r>
              <a:rPr lang="ko-KR" altLang="en-US" sz="3600" dirty="0" err="1" smtClean="0">
                <a:solidFill>
                  <a:schemeClr val="tx1"/>
                </a:solidFill>
                <a:latin typeface="Hi Melody" pitchFamily="2" charset="-127"/>
                <a:ea typeface="Hi Melody" pitchFamily="2" charset="-127"/>
              </a:rPr>
              <a:t>카페라떼</a:t>
            </a:r>
            <a:endParaRPr lang="en-US" altLang="ko-KR" sz="3600" dirty="0" smtClean="0">
              <a:solidFill>
                <a:schemeClr val="tx1"/>
              </a:solidFill>
              <a:latin typeface="Hi Melody" pitchFamily="2" charset="-127"/>
              <a:ea typeface="Hi Melody" pitchFamily="2" charset="-127"/>
            </a:endParaRPr>
          </a:p>
          <a:p>
            <a:pPr marL="0" indent="0">
              <a:buNone/>
            </a:pPr>
            <a:r>
              <a:rPr lang="en-US" altLang="ko-KR" sz="3600" dirty="0">
                <a:solidFill>
                  <a:schemeClr val="tx1"/>
                </a:solidFill>
                <a:latin typeface="Hi Melody" pitchFamily="2" charset="-127"/>
                <a:ea typeface="Hi Melody" pitchFamily="2" charset="-127"/>
              </a:rPr>
              <a:t>	</a:t>
            </a:r>
            <a:r>
              <a:rPr lang="ko-KR" altLang="en-US" sz="3600" dirty="0" err="1" smtClean="0">
                <a:solidFill>
                  <a:schemeClr val="tx1"/>
                </a:solidFill>
                <a:latin typeface="Hi Melody" pitchFamily="2" charset="-127"/>
                <a:ea typeface="Hi Melody" pitchFamily="2" charset="-127"/>
              </a:rPr>
              <a:t>허브티</a:t>
            </a:r>
            <a:endParaRPr lang="en-US" altLang="ko-KR" sz="3600" dirty="0" smtClean="0">
              <a:solidFill>
                <a:schemeClr val="tx1"/>
              </a:solidFill>
              <a:latin typeface="Hi Melody" pitchFamily="2" charset="-127"/>
              <a:ea typeface="Hi Melody" pitchFamily="2" charset="-127"/>
            </a:endParaRPr>
          </a:p>
          <a:p>
            <a:pPr marL="0" indent="0">
              <a:buNone/>
            </a:pPr>
            <a:r>
              <a:rPr lang="en-US" altLang="ko-KR" sz="3600" dirty="0">
                <a:solidFill>
                  <a:schemeClr val="tx1"/>
                </a:solidFill>
                <a:latin typeface="Hi Melody" pitchFamily="2" charset="-127"/>
                <a:ea typeface="Hi Melody" pitchFamily="2" charset="-127"/>
              </a:rPr>
              <a:t>	</a:t>
            </a:r>
            <a:r>
              <a:rPr lang="ko-KR" altLang="en-US" sz="3600" dirty="0" err="1" smtClean="0">
                <a:solidFill>
                  <a:schemeClr val="tx1"/>
                </a:solidFill>
                <a:latin typeface="Hi Melody" pitchFamily="2" charset="-127"/>
                <a:ea typeface="Hi Melody" pitchFamily="2" charset="-127"/>
              </a:rPr>
              <a:t>밀크티</a:t>
            </a:r>
            <a:endParaRPr lang="en-US" altLang="ko-KR" sz="3600" dirty="0" smtClean="0">
              <a:solidFill>
                <a:schemeClr val="tx1"/>
              </a:solidFill>
              <a:latin typeface="Hi Melody" pitchFamily="2" charset="-127"/>
              <a:ea typeface="Hi Melody" pitchFamily="2" charset="-127"/>
            </a:endParaRPr>
          </a:p>
          <a:p>
            <a:pPr marL="0" indent="0">
              <a:buNone/>
            </a:pPr>
            <a:r>
              <a:rPr lang="en-US" altLang="ko-KR" sz="3600" dirty="0">
                <a:solidFill>
                  <a:schemeClr val="tx1"/>
                </a:solidFill>
                <a:latin typeface="Hi Melody" pitchFamily="2" charset="-127"/>
                <a:ea typeface="Hi Melody" pitchFamily="2" charset="-127"/>
              </a:rPr>
              <a:t>	</a:t>
            </a:r>
            <a:r>
              <a:rPr lang="ko-KR" altLang="en-US" sz="3600" dirty="0" smtClean="0">
                <a:solidFill>
                  <a:schemeClr val="tx1"/>
                </a:solidFill>
                <a:latin typeface="Hi Melody" pitchFamily="2" charset="-127"/>
                <a:ea typeface="Hi Melody" pitchFamily="2" charset="-127"/>
              </a:rPr>
              <a:t>유자차</a:t>
            </a:r>
            <a:endParaRPr lang="ko-KR" altLang="en-US" sz="3600" dirty="0">
              <a:solidFill>
                <a:schemeClr val="tx1"/>
              </a:solidFill>
              <a:latin typeface="Hi Melody" pitchFamily="2" charset="-127"/>
              <a:ea typeface="Hi Melody" pitchFamily="2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725265" y="3038168"/>
            <a:ext cx="2997937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&lt;dl&gt;</a:t>
            </a:r>
          </a:p>
          <a:p>
            <a:r>
              <a:rPr lang="en-US" altLang="ko-KR" dirty="0"/>
              <a:t>   &lt;</a:t>
            </a:r>
            <a:r>
              <a:rPr lang="en-US" altLang="ko-KR" dirty="0" err="1"/>
              <a:t>dt</a:t>
            </a:r>
            <a:r>
              <a:rPr lang="en-US" altLang="ko-KR" dirty="0"/>
              <a:t>&gt;</a:t>
            </a:r>
            <a:r>
              <a:rPr lang="ko-KR" altLang="en-US" dirty="0"/>
              <a:t>음료</a:t>
            </a:r>
            <a:r>
              <a:rPr lang="en-US" altLang="ko-KR" dirty="0"/>
              <a:t>&lt;/</a:t>
            </a:r>
            <a:r>
              <a:rPr lang="en-US" altLang="ko-KR" dirty="0" err="1"/>
              <a:t>dt</a:t>
            </a:r>
            <a:r>
              <a:rPr lang="en-US" altLang="ko-KR" dirty="0"/>
              <a:t>&gt;</a:t>
            </a:r>
          </a:p>
          <a:p>
            <a:r>
              <a:rPr lang="en-US" altLang="ko-KR" dirty="0"/>
              <a:t>   &lt;</a:t>
            </a:r>
            <a:r>
              <a:rPr lang="en-US" altLang="ko-KR" dirty="0" err="1"/>
              <a:t>dd</a:t>
            </a:r>
            <a:r>
              <a:rPr lang="en-US" altLang="ko-KR" dirty="0"/>
              <a:t>&gt;</a:t>
            </a:r>
            <a:r>
              <a:rPr lang="ko-KR" altLang="en-US" dirty="0" err="1"/>
              <a:t>캬라멜마끼아또</a:t>
            </a:r>
            <a:r>
              <a:rPr lang="en-US" altLang="ko-KR" dirty="0"/>
              <a:t>&lt;/</a:t>
            </a:r>
            <a:r>
              <a:rPr lang="en-US" altLang="ko-KR" dirty="0" err="1"/>
              <a:t>dd</a:t>
            </a:r>
            <a:r>
              <a:rPr lang="en-US" altLang="ko-KR" dirty="0"/>
              <a:t>&gt;</a:t>
            </a:r>
          </a:p>
          <a:p>
            <a:r>
              <a:rPr lang="en-US" altLang="ko-KR" dirty="0"/>
              <a:t>   &lt;</a:t>
            </a:r>
            <a:r>
              <a:rPr lang="en-US" altLang="ko-KR" dirty="0" err="1"/>
              <a:t>dd</a:t>
            </a:r>
            <a:r>
              <a:rPr lang="en-US" altLang="ko-KR" dirty="0"/>
              <a:t>&gt;</a:t>
            </a:r>
            <a:r>
              <a:rPr lang="ko-KR" altLang="en-US" dirty="0" err="1"/>
              <a:t>딸기요거트</a:t>
            </a:r>
            <a:r>
              <a:rPr lang="en-US" altLang="ko-KR" dirty="0"/>
              <a:t>&lt;/</a:t>
            </a:r>
            <a:r>
              <a:rPr lang="en-US" altLang="ko-KR" dirty="0" err="1"/>
              <a:t>dd</a:t>
            </a:r>
            <a:r>
              <a:rPr lang="en-US" altLang="ko-KR" dirty="0"/>
              <a:t>&gt;</a:t>
            </a:r>
          </a:p>
          <a:p>
            <a:r>
              <a:rPr lang="en-US" altLang="ko-KR" dirty="0"/>
              <a:t>…</a:t>
            </a:r>
          </a:p>
          <a:p>
            <a:r>
              <a:rPr lang="en-US" altLang="ko-KR" dirty="0"/>
              <a:t>&lt;/dl&gt;</a:t>
            </a: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18855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69576" y="365125"/>
            <a:ext cx="9384223" cy="642265"/>
          </a:xfr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US" altLang="ko-KR" sz="3600" dirty="0" err="1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ul</a:t>
            </a:r>
            <a:r>
              <a:rPr lang="ko-KR" altLang="en-US" sz="3600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태그 중첩의 중첩</a:t>
            </a:r>
            <a:endParaRPr lang="ko-KR" altLang="en-US" sz="3600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969577" y="1332854"/>
            <a:ext cx="4462220" cy="4859607"/>
          </a:xfr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>
            <a:normAutofit fontScale="85000" lnSpcReduction="20000"/>
          </a:bodyPr>
          <a:lstStyle/>
          <a:p>
            <a:endParaRPr lang="en-US" altLang="ko-KR" dirty="0" smtClean="0"/>
          </a:p>
          <a:p>
            <a:r>
              <a:rPr lang="ko-KR" altLang="en-US" dirty="0" smtClean="0"/>
              <a:t>커피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에스프레소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아메리카노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카페라떼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카푸치노</a:t>
            </a:r>
            <a:endParaRPr lang="en-US" altLang="ko-KR" dirty="0" smtClean="0"/>
          </a:p>
          <a:p>
            <a:r>
              <a:rPr lang="ko-KR" altLang="en-US" dirty="0" smtClean="0"/>
              <a:t>피자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이탈리아의 피자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나폴리식</a:t>
            </a:r>
            <a:r>
              <a:rPr lang="ko-KR" altLang="en-US" dirty="0" smtClean="0"/>
              <a:t>  피자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로마식</a:t>
            </a:r>
            <a:r>
              <a:rPr lang="ko-KR" altLang="en-US" dirty="0" smtClean="0"/>
              <a:t> 피자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시칠리아 </a:t>
            </a:r>
            <a:r>
              <a:rPr lang="ko-KR" altLang="en-US" dirty="0" err="1" smtClean="0"/>
              <a:t>칼초네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미국의 피자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뉴욕식</a:t>
            </a:r>
            <a:r>
              <a:rPr lang="ko-KR" altLang="en-US" dirty="0" smtClean="0"/>
              <a:t> 피자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시카고식</a:t>
            </a:r>
            <a:r>
              <a:rPr lang="ko-KR" altLang="en-US" dirty="0" smtClean="0"/>
              <a:t> 피자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하와이안</a:t>
            </a:r>
            <a:r>
              <a:rPr lang="ko-KR" altLang="en-US" dirty="0" smtClean="0"/>
              <a:t> 피자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대한민국의 피자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ko-KR" altLang="en-US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5914054" y="1725561"/>
            <a:ext cx="6359274" cy="44114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ul</a:t>
            </a:r>
            <a:r>
              <a:rPr lang="ko-KR" altLang="en-US" sz="180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태그 중첩 메뉴와 서브메뉴</a:t>
            </a:r>
            <a:endParaRPr lang="ko-KR" altLang="en-US" sz="1800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6766462" y="2631296"/>
            <a:ext cx="1864356" cy="3599719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1200" smtClean="0"/>
          </a:p>
          <a:p>
            <a:r>
              <a:rPr lang="ko-KR" altLang="en-US" sz="1200" smtClean="0"/>
              <a:t>메인메뉴</a:t>
            </a:r>
            <a:r>
              <a:rPr lang="en-US" altLang="ko-KR" sz="1200" smtClean="0"/>
              <a:t>1</a:t>
            </a:r>
          </a:p>
          <a:p>
            <a:pPr lvl="1"/>
            <a:r>
              <a:rPr lang="ko-KR" altLang="en-US" sz="1100" smtClean="0"/>
              <a:t>서브메뉴</a:t>
            </a:r>
            <a:r>
              <a:rPr lang="en-US" altLang="ko-KR" sz="1100" smtClean="0"/>
              <a:t>1</a:t>
            </a:r>
          </a:p>
          <a:p>
            <a:pPr lvl="1"/>
            <a:r>
              <a:rPr lang="ko-KR" altLang="en-US" sz="1100" smtClean="0"/>
              <a:t>서브메뉴</a:t>
            </a:r>
            <a:r>
              <a:rPr lang="en-US" altLang="ko-KR" sz="1100" smtClean="0"/>
              <a:t>2</a:t>
            </a:r>
          </a:p>
          <a:p>
            <a:pPr lvl="1"/>
            <a:r>
              <a:rPr lang="ko-KR" altLang="en-US" sz="1100" smtClean="0"/>
              <a:t>서브메뉴</a:t>
            </a:r>
            <a:r>
              <a:rPr lang="en-US" altLang="ko-KR" sz="1100" smtClean="0"/>
              <a:t>3</a:t>
            </a:r>
          </a:p>
          <a:p>
            <a:r>
              <a:rPr lang="ko-KR" altLang="en-US" sz="1200" smtClean="0"/>
              <a:t>메인메뉴</a:t>
            </a:r>
            <a:r>
              <a:rPr lang="en-US" altLang="ko-KR" sz="1200" smtClean="0"/>
              <a:t>2</a:t>
            </a:r>
          </a:p>
          <a:p>
            <a:pPr lvl="1"/>
            <a:r>
              <a:rPr lang="ko-KR" altLang="en-US" sz="1100" smtClean="0"/>
              <a:t>서브메뉴</a:t>
            </a:r>
            <a:r>
              <a:rPr lang="en-US" altLang="ko-KR" sz="1100" smtClean="0"/>
              <a:t>1</a:t>
            </a:r>
          </a:p>
          <a:p>
            <a:pPr lvl="1"/>
            <a:r>
              <a:rPr lang="ko-KR" altLang="en-US" sz="1100" smtClean="0"/>
              <a:t>서브메뉴</a:t>
            </a:r>
            <a:r>
              <a:rPr lang="en-US" altLang="ko-KR" sz="1100" smtClean="0"/>
              <a:t>2</a:t>
            </a:r>
          </a:p>
          <a:p>
            <a:pPr lvl="1"/>
            <a:r>
              <a:rPr lang="ko-KR" altLang="en-US" sz="1100" smtClean="0"/>
              <a:t>서브메뉴</a:t>
            </a:r>
            <a:r>
              <a:rPr lang="en-US" altLang="ko-KR" sz="1100" smtClean="0"/>
              <a:t>3</a:t>
            </a:r>
          </a:p>
          <a:p>
            <a:pPr lvl="1"/>
            <a:r>
              <a:rPr lang="ko-KR" altLang="en-US" sz="1100" smtClean="0"/>
              <a:t>서브메뉴</a:t>
            </a:r>
            <a:r>
              <a:rPr lang="en-US" altLang="ko-KR" sz="1100" smtClean="0"/>
              <a:t>4</a:t>
            </a:r>
          </a:p>
          <a:p>
            <a:pPr lvl="1"/>
            <a:r>
              <a:rPr lang="ko-KR" altLang="en-US" sz="1100" smtClean="0"/>
              <a:t>서브메뉴</a:t>
            </a:r>
            <a:r>
              <a:rPr lang="en-US" altLang="ko-KR" sz="1100" smtClean="0"/>
              <a:t>5</a:t>
            </a:r>
          </a:p>
          <a:p>
            <a:r>
              <a:rPr lang="ko-KR" altLang="en-US" sz="1200" smtClean="0"/>
              <a:t>메인메뉴</a:t>
            </a:r>
            <a:r>
              <a:rPr lang="en-US" altLang="ko-KR" sz="1200" smtClean="0"/>
              <a:t>3</a:t>
            </a:r>
          </a:p>
          <a:p>
            <a:r>
              <a:rPr lang="ko-KR" altLang="en-US" sz="1200" smtClean="0"/>
              <a:t>메인메뉴</a:t>
            </a:r>
            <a:r>
              <a:rPr lang="en-US" altLang="ko-KR" sz="1200" smtClean="0"/>
              <a:t>4</a:t>
            </a:r>
          </a:p>
          <a:p>
            <a:endParaRPr lang="en-US" altLang="ko-KR" sz="1200" smtClean="0"/>
          </a:p>
          <a:p>
            <a:pPr lvl="1"/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92239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9907"/>
          </a:xfrm>
        </p:spPr>
        <p:txBody>
          <a:bodyPr>
            <a:normAutofit/>
          </a:bodyPr>
          <a:lstStyle/>
          <a:p>
            <a:r>
              <a:rPr lang="ko-KR" altLang="en-US" sz="3600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이동할 위치를 설정하는 </a:t>
            </a:r>
            <a:r>
              <a:rPr lang="ko-KR" altLang="en-US" sz="3600" u="sng" dirty="0" smtClean="0">
                <a:solidFill>
                  <a:srgbClr val="0000FF"/>
                </a:solidFill>
                <a:latin typeface="HY목각파임B" panose="02030600000101010101" pitchFamily="18" charset="-127"/>
                <a:ea typeface="HY목각파임B" panose="02030600000101010101" pitchFamily="18" charset="-127"/>
              </a:rPr>
              <a:t>하이퍼링크</a:t>
            </a:r>
            <a:r>
              <a:rPr lang="ko-KR" altLang="en-US" sz="3600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 </a:t>
            </a:r>
            <a:r>
              <a:rPr lang="en-US" altLang="ko-KR" sz="3600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&lt;a&gt; </a:t>
            </a:r>
            <a:endParaRPr lang="ko-KR" altLang="en-US" sz="3600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96691"/>
            <a:ext cx="3695700" cy="4819650"/>
          </a:xfrm>
          <a:prstGeom prst="rect">
            <a:avLst/>
          </a:prstGeom>
          <a:ln>
            <a:solidFill>
              <a:schemeClr val="accent2"/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6652126" y="3874168"/>
            <a:ext cx="3847528" cy="1877437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</a:ln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예제</a:t>
            </a:r>
            <a:r>
              <a:rPr lang="en-US" altLang="ko-KR" sz="2000" b="1" dirty="0"/>
              <a:t>1-2</a:t>
            </a:r>
            <a:endParaRPr lang="ko-KR" altLang="en-US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메인 이미지 사이즈 가로 </a:t>
            </a:r>
            <a:r>
              <a:rPr lang="en-US" altLang="ko-KR" sz="1600" dirty="0" smtClean="0"/>
              <a:t>width :300px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로고 이미지 </a:t>
            </a:r>
            <a:r>
              <a:rPr lang="en-US" altLang="ko-KR" sz="1600" dirty="0" err="1" smtClean="0"/>
              <a:t>png</a:t>
            </a:r>
            <a:r>
              <a:rPr lang="ko-KR" altLang="en-US" sz="1600" dirty="0" smtClean="0"/>
              <a:t>파일 다운</a:t>
            </a:r>
            <a:endParaRPr lang="en-US" altLang="ko-KR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높이 </a:t>
            </a:r>
            <a:r>
              <a:rPr lang="en-US" altLang="ko-KR" sz="1600" dirty="0" smtClean="0"/>
              <a:t>height: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20px</a:t>
            </a:r>
            <a:r>
              <a:rPr lang="ko-KR" altLang="en-US" sz="1600" dirty="0" smtClean="0"/>
              <a:t>로 지정</a:t>
            </a:r>
            <a:endParaRPr lang="en-US" altLang="ko-KR" sz="1600" dirty="0" smtClean="0"/>
          </a:p>
          <a:p>
            <a:endParaRPr lang="en-US" altLang="ko-KR" sz="1600" dirty="0" smtClean="0"/>
          </a:p>
          <a:p>
            <a:r>
              <a:rPr lang="ko-KR" altLang="en-US" sz="1600" dirty="0" smtClean="0"/>
              <a:t>만들어 보세요</a:t>
            </a:r>
            <a:r>
              <a:rPr lang="en-US" altLang="ko-KR" sz="1600" dirty="0"/>
              <a:t>~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235842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96691"/>
            <a:ext cx="3695700" cy="4819650"/>
          </a:xfrm>
          <a:prstGeom prst="rect">
            <a:avLst/>
          </a:prstGeom>
        </p:spPr>
      </p:pic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9907"/>
          </a:xfrm>
        </p:spPr>
        <p:txBody>
          <a:bodyPr>
            <a:normAutofit/>
          </a:bodyPr>
          <a:lstStyle/>
          <a:p>
            <a:r>
              <a:rPr lang="ko-KR" altLang="en-US" sz="1800" dirty="0"/>
              <a:t>예제</a:t>
            </a:r>
            <a:r>
              <a:rPr lang="en-US" altLang="ko-KR" sz="1800" dirty="0"/>
              <a:t>1-2</a:t>
            </a:r>
            <a:r>
              <a:rPr lang="ko-KR" altLang="en-US" sz="1800" dirty="0"/>
              <a:t/>
            </a:r>
            <a:br>
              <a:rPr lang="ko-KR" altLang="en-US" sz="1800" dirty="0"/>
            </a:br>
            <a:r>
              <a:rPr lang="ko-KR" altLang="en-US" sz="1800" dirty="0"/>
              <a:t>정답 </a:t>
            </a:r>
            <a:r>
              <a:rPr lang="ko-KR" altLang="en-US" sz="1800" dirty="0" smtClean="0"/>
              <a:t>화면</a:t>
            </a:r>
            <a:endParaRPr lang="ko-KR" altLang="en-US" sz="18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155032"/>
            <a:ext cx="4128247" cy="5438273"/>
          </a:xfrm>
        </p:spPr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295311" y="1735121"/>
            <a:ext cx="6058489" cy="4031873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6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img</a:t>
            </a:r>
            <a:r>
              <a:rPr lang="en-US" altLang="ko-KR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6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src</a:t>
            </a:r>
            <a:r>
              <a:rPr lang="en-US" altLang="ko-KR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 = "</a:t>
            </a:r>
            <a:r>
              <a:rPr lang="en-US" altLang="ko-KR" sz="16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img</a:t>
            </a:r>
            <a:r>
              <a:rPr lang="en-US" altLang="ko-KR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/</a:t>
            </a:r>
            <a:r>
              <a:rPr lang="ko-KR" altLang="en-US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사람</a:t>
            </a:r>
            <a:r>
              <a:rPr lang="en-US" altLang="ko-KR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sz="16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png</a:t>
            </a:r>
            <a:r>
              <a:rPr lang="en-US" altLang="ko-KR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" width="</a:t>
            </a:r>
            <a:r>
              <a:rPr lang="en-US" altLang="ko-KR" sz="16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300" </a:t>
            </a:r>
            <a:r>
              <a:rPr lang="en-US" altLang="ko-KR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alt="</a:t>
            </a:r>
            <a:r>
              <a:rPr lang="ko-KR" altLang="en-US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사람 이미지</a:t>
            </a:r>
            <a:r>
              <a:rPr lang="en-US" altLang="ko-KR" sz="16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"/&gt; &lt;</a:t>
            </a:r>
            <a:r>
              <a:rPr lang="en-US" altLang="ko-KR" sz="16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br</a:t>
            </a:r>
            <a:r>
              <a:rPr lang="en-US" altLang="ko-KR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</a:p>
          <a:p>
            <a:r>
              <a:rPr lang="en-US" altLang="ko-KR" sz="1600" dirty="0">
                <a:latin typeface="D2Coding" panose="020B0609020101020101" pitchFamily="49" charset="-127"/>
                <a:ea typeface="D2Coding" panose="020B0609020101020101" pitchFamily="49" charset="-127"/>
              </a:rPr>
              <a:t/>
            </a:r>
            <a:br>
              <a:rPr lang="en-US" altLang="ko-KR" sz="1600" dirty="0"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lang="en-US" altLang="ko-KR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6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ul</a:t>
            </a:r>
            <a:r>
              <a:rPr lang="en-US" altLang="ko-KR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</a:p>
          <a:p>
            <a:pPr lvl="1"/>
            <a:r>
              <a:rPr lang="en-US" altLang="ko-KR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&lt;li&gt;&lt;a </a:t>
            </a:r>
            <a:r>
              <a:rPr lang="en-US" altLang="ko-KR" sz="16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href</a:t>
            </a:r>
            <a:r>
              <a:rPr lang="en-US" altLang="ko-KR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="test2.html"&gt;</a:t>
            </a:r>
            <a:r>
              <a:rPr lang="ko-KR" altLang="en-US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두 번째 </a:t>
            </a:r>
            <a:r>
              <a:rPr lang="ko-KR" altLang="en-US" sz="16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페이지</a:t>
            </a:r>
            <a:r>
              <a:rPr lang="en-US" altLang="ko-KR" sz="16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a&gt;&lt;/li&gt;</a:t>
            </a:r>
          </a:p>
          <a:p>
            <a:pPr lvl="1"/>
            <a:r>
              <a:rPr lang="en-US" altLang="ko-KR" sz="1600" b="1" dirty="0">
                <a:latin typeface="D2Coding" panose="020B0609020101020101" pitchFamily="49" charset="-127"/>
                <a:ea typeface="D2Coding" panose="020B0609020101020101" pitchFamily="49" charset="-127"/>
              </a:rPr>
              <a:t>&lt;li&gt;&lt;</a:t>
            </a:r>
            <a:r>
              <a:rPr lang="en-US" altLang="ko-KR" sz="1600" b="1" dirty="0" err="1">
                <a:latin typeface="D2Coding" panose="020B0609020101020101" pitchFamily="49" charset="-127"/>
                <a:ea typeface="D2Coding" panose="020B0609020101020101" pitchFamily="49" charset="-127"/>
              </a:rPr>
              <a:t>img</a:t>
            </a:r>
            <a:r>
              <a:rPr lang="en-US" altLang="ko-KR" sz="1600" b="1" dirty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600" b="1" dirty="0" err="1">
                <a:latin typeface="D2Coding" panose="020B0609020101020101" pitchFamily="49" charset="-127"/>
                <a:ea typeface="D2Coding" panose="020B0609020101020101" pitchFamily="49" charset="-127"/>
              </a:rPr>
              <a:t>src</a:t>
            </a:r>
            <a:r>
              <a:rPr lang="en-US" altLang="ko-KR" sz="1600" b="1" dirty="0">
                <a:latin typeface="D2Coding" panose="020B0609020101020101" pitchFamily="49" charset="-127"/>
                <a:ea typeface="D2Coding" panose="020B0609020101020101" pitchFamily="49" charset="-127"/>
              </a:rPr>
              <a:t>="</a:t>
            </a:r>
            <a:r>
              <a:rPr lang="en-US" altLang="ko-KR" sz="1600" b="1" dirty="0" err="1">
                <a:latin typeface="D2Coding" panose="020B0609020101020101" pitchFamily="49" charset="-127"/>
                <a:ea typeface="D2Coding" panose="020B0609020101020101" pitchFamily="49" charset="-127"/>
              </a:rPr>
              <a:t>img</a:t>
            </a:r>
            <a:r>
              <a:rPr lang="en-US" altLang="ko-KR" sz="1600" b="1" dirty="0">
                <a:latin typeface="D2Coding" panose="020B0609020101020101" pitchFamily="49" charset="-127"/>
                <a:ea typeface="D2Coding" panose="020B0609020101020101" pitchFamily="49" charset="-127"/>
              </a:rPr>
              <a:t>/google.png" alt="</a:t>
            </a:r>
            <a:r>
              <a:rPr lang="ko-KR" altLang="en-US" sz="1600" b="1" dirty="0" err="1">
                <a:latin typeface="D2Coding" panose="020B0609020101020101" pitchFamily="49" charset="-127"/>
                <a:ea typeface="D2Coding" panose="020B0609020101020101" pitchFamily="49" charset="-127"/>
              </a:rPr>
              <a:t>구글</a:t>
            </a:r>
            <a:r>
              <a:rPr lang="en-US" altLang="ko-KR" sz="1600" b="1" dirty="0"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lang="ko-KR" altLang="en-US" sz="1600" b="1" dirty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600" b="1" dirty="0">
                <a:latin typeface="D2Coding" panose="020B0609020101020101" pitchFamily="49" charset="-127"/>
                <a:ea typeface="D2Coding" panose="020B0609020101020101" pitchFamily="49" charset="-127"/>
              </a:rPr>
              <a:t>height="20"&gt;&lt;a </a:t>
            </a:r>
            <a:r>
              <a:rPr lang="en-US" altLang="ko-KR" sz="1600" b="1" dirty="0" err="1">
                <a:latin typeface="D2Coding" panose="020B0609020101020101" pitchFamily="49" charset="-127"/>
                <a:ea typeface="D2Coding" panose="020B0609020101020101" pitchFamily="49" charset="-127"/>
              </a:rPr>
              <a:t>href</a:t>
            </a:r>
            <a:r>
              <a:rPr lang="en-US" altLang="ko-KR" sz="1600" b="1" dirty="0">
                <a:latin typeface="D2Coding" panose="020B0609020101020101" pitchFamily="49" charset="-127"/>
                <a:ea typeface="D2Coding" panose="020B0609020101020101" pitchFamily="49" charset="-127"/>
              </a:rPr>
              <a:t>="https://google.com"&gt;</a:t>
            </a:r>
            <a:r>
              <a:rPr lang="ko-KR" altLang="en-US" sz="1600" b="1" dirty="0" err="1">
                <a:latin typeface="D2Coding" panose="020B0609020101020101" pitchFamily="49" charset="-127"/>
                <a:ea typeface="D2Coding" panose="020B0609020101020101" pitchFamily="49" charset="-127"/>
              </a:rPr>
              <a:t>구글</a:t>
            </a:r>
            <a:r>
              <a:rPr lang="ko-KR" altLang="en-US" sz="1600" b="1" dirty="0">
                <a:latin typeface="D2Coding" panose="020B0609020101020101" pitchFamily="49" charset="-127"/>
                <a:ea typeface="D2Coding" panose="020B0609020101020101" pitchFamily="49" charset="-127"/>
              </a:rPr>
              <a:t> 페이지</a:t>
            </a:r>
            <a:r>
              <a:rPr lang="en-US" altLang="ko-KR" sz="1600" b="1" dirty="0">
                <a:latin typeface="D2Coding" panose="020B0609020101020101" pitchFamily="49" charset="-127"/>
                <a:ea typeface="D2Coding" panose="020B0609020101020101" pitchFamily="49" charset="-127"/>
              </a:rPr>
              <a:t>&lt;/a&gt;&lt;/li&gt;</a:t>
            </a:r>
          </a:p>
          <a:p>
            <a:pPr lvl="1"/>
            <a:r>
              <a:rPr lang="en-US" altLang="ko-KR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&lt;li&gt;&lt;</a:t>
            </a:r>
            <a:r>
              <a:rPr lang="en-US" altLang="ko-KR" sz="16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img</a:t>
            </a:r>
            <a:r>
              <a:rPr lang="en-US" altLang="ko-KR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6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src</a:t>
            </a:r>
            <a:r>
              <a:rPr lang="en-US" altLang="ko-KR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="</a:t>
            </a:r>
            <a:r>
              <a:rPr lang="en-US" altLang="ko-KR" sz="16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img</a:t>
            </a:r>
            <a:r>
              <a:rPr lang="en-US" altLang="ko-KR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/naver.png" alt="</a:t>
            </a:r>
            <a:r>
              <a:rPr lang="ko-KR" altLang="en-US" sz="16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네이버</a:t>
            </a:r>
            <a:r>
              <a:rPr lang="en-US" altLang="ko-KR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lang="ko-KR" altLang="en-US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height="20"&gt;&lt;a </a:t>
            </a:r>
            <a:r>
              <a:rPr lang="en-US" altLang="ko-KR" sz="16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href</a:t>
            </a:r>
            <a:r>
              <a:rPr lang="en-US" altLang="ko-KR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="https://naver.com"&gt;</a:t>
            </a:r>
            <a:r>
              <a:rPr lang="ko-KR" altLang="en-US" sz="16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네이버</a:t>
            </a:r>
            <a:r>
              <a:rPr lang="ko-KR" altLang="en-US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 페이지</a:t>
            </a:r>
            <a:r>
              <a:rPr lang="en-US" altLang="ko-KR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&lt;/a&gt;&lt;/li&gt;</a:t>
            </a:r>
          </a:p>
          <a:p>
            <a:pPr lvl="1"/>
            <a:r>
              <a:rPr lang="en-US" altLang="ko-KR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&lt;li&gt;&lt;</a:t>
            </a:r>
            <a:r>
              <a:rPr lang="en-US" altLang="ko-KR" sz="16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img</a:t>
            </a:r>
            <a:r>
              <a:rPr lang="en-US" altLang="ko-KR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6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src</a:t>
            </a:r>
            <a:r>
              <a:rPr lang="en-US" altLang="ko-KR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="</a:t>
            </a:r>
            <a:r>
              <a:rPr lang="en-US" altLang="ko-KR" sz="16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img</a:t>
            </a:r>
            <a:r>
              <a:rPr lang="en-US" altLang="ko-KR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/daum.png" alt="</a:t>
            </a:r>
            <a:r>
              <a:rPr lang="ko-KR" altLang="en-US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다음</a:t>
            </a:r>
            <a:r>
              <a:rPr lang="en-US" altLang="ko-KR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lang="ko-KR" altLang="en-US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height="20"&gt;&lt;a </a:t>
            </a:r>
            <a:r>
              <a:rPr lang="en-US" altLang="ko-KR" sz="16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href</a:t>
            </a:r>
            <a:r>
              <a:rPr lang="en-US" altLang="ko-KR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="https://daum.net"&gt;</a:t>
            </a:r>
            <a:r>
              <a:rPr lang="ko-KR" altLang="en-US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다음 페이지</a:t>
            </a:r>
            <a:r>
              <a:rPr lang="en-US" altLang="ko-KR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&lt;/a&gt;&lt;/li&gt;</a:t>
            </a:r>
          </a:p>
          <a:p>
            <a:r>
              <a:rPr lang="en-US" altLang="ko-KR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6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ul</a:t>
            </a:r>
            <a:r>
              <a:rPr lang="en-US" altLang="ko-KR" sz="16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</a:p>
          <a:p>
            <a:endParaRPr lang="en-US" altLang="ko-KR" dirty="0"/>
          </a:p>
          <a:p>
            <a:r>
              <a:rPr lang="en-US" altLang="ko-KR" sz="1400" dirty="0" smtClean="0">
                <a:solidFill>
                  <a:srgbClr val="0033CC"/>
                </a:solidFill>
                <a:latin typeface="+mj-lt"/>
              </a:rPr>
              <a:t>Target</a:t>
            </a:r>
            <a:r>
              <a:rPr lang="ko-KR" altLang="en-US" sz="1400" dirty="0" smtClean="0">
                <a:solidFill>
                  <a:srgbClr val="0033CC"/>
                </a:solidFill>
                <a:latin typeface="+mj-lt"/>
              </a:rPr>
              <a:t>속성 </a:t>
            </a:r>
            <a:r>
              <a:rPr lang="en-US" altLang="ko-KR" sz="1400" dirty="0" smtClean="0">
                <a:solidFill>
                  <a:srgbClr val="0033CC"/>
                </a:solidFill>
                <a:latin typeface="+mj-lt"/>
              </a:rPr>
              <a:t>_blank </a:t>
            </a:r>
            <a:r>
              <a:rPr lang="ko-KR" altLang="en-US" sz="1400" dirty="0" smtClean="0">
                <a:solidFill>
                  <a:srgbClr val="0033CC"/>
                </a:solidFill>
                <a:latin typeface="+mj-lt"/>
              </a:rPr>
              <a:t>새로운 창</a:t>
            </a:r>
            <a:r>
              <a:rPr lang="en-US" altLang="ko-KR" sz="1400" dirty="0" smtClean="0">
                <a:solidFill>
                  <a:srgbClr val="0033CC"/>
                </a:solidFill>
                <a:latin typeface="+mj-lt"/>
              </a:rPr>
              <a:t>(</a:t>
            </a:r>
            <a:r>
              <a:rPr lang="ko-KR" altLang="en-US" sz="1400" dirty="0" smtClean="0">
                <a:solidFill>
                  <a:srgbClr val="0033CC"/>
                </a:solidFill>
                <a:latin typeface="+mj-lt"/>
              </a:rPr>
              <a:t>탭</a:t>
            </a:r>
            <a:r>
              <a:rPr lang="en-US" altLang="ko-KR" sz="1400" dirty="0" smtClean="0">
                <a:solidFill>
                  <a:srgbClr val="0033CC"/>
                </a:solidFill>
                <a:latin typeface="+mj-lt"/>
              </a:rPr>
              <a:t>)</a:t>
            </a:r>
            <a:r>
              <a:rPr lang="ko-KR" altLang="en-US" sz="1400" dirty="0" smtClean="0">
                <a:solidFill>
                  <a:srgbClr val="0033CC"/>
                </a:solidFill>
                <a:latin typeface="+mj-lt"/>
              </a:rPr>
              <a:t>으로 열기를 추가로 입력해 봅니다</a:t>
            </a:r>
            <a:r>
              <a:rPr lang="en-US" altLang="ko-KR" sz="1400" dirty="0" smtClean="0">
                <a:solidFill>
                  <a:srgbClr val="0033CC"/>
                </a:solidFill>
                <a:latin typeface="+mj-lt"/>
              </a:rPr>
              <a:t>.</a:t>
            </a:r>
            <a:endParaRPr lang="ko-KR" altLang="en-US" sz="1400" dirty="0">
              <a:solidFill>
                <a:srgbClr val="0033CC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5941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143516" y="1363352"/>
            <a:ext cx="8047396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target</a:t>
            </a:r>
            <a:r>
              <a:rPr lang="ko-KR" altLang="en-US" dirty="0" smtClean="0"/>
              <a:t>속성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sz="2400" dirty="0" smtClean="0"/>
              <a:t>_</a:t>
            </a:r>
            <a:r>
              <a:rPr lang="en-US" altLang="ko-KR" sz="2800" dirty="0" smtClean="0"/>
              <a:t>blank </a:t>
            </a:r>
            <a:r>
              <a:rPr lang="ko-KR" altLang="en-US" sz="2400" dirty="0" err="1" smtClean="0"/>
              <a:t>새탭이나</a:t>
            </a:r>
            <a:r>
              <a:rPr lang="ko-KR" altLang="en-US" sz="2400" dirty="0" smtClean="0"/>
              <a:t> 새 창에서 열립니다</a:t>
            </a:r>
            <a:r>
              <a:rPr lang="en-US" altLang="ko-KR" sz="2400" dirty="0" smtClean="0"/>
              <a:t>.</a:t>
            </a:r>
          </a:p>
          <a:p>
            <a:r>
              <a:rPr lang="en-US" altLang="ko-KR" dirty="0" smtClean="0"/>
              <a:t>_</a:t>
            </a:r>
            <a:r>
              <a:rPr lang="en-US" altLang="ko-KR" sz="3200" dirty="0" smtClean="0"/>
              <a:t>self </a:t>
            </a:r>
            <a:r>
              <a:rPr lang="ko-KR" altLang="en-US" dirty="0" smtClean="0"/>
              <a:t>기본값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현재 창에서 열림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_parent </a:t>
            </a:r>
            <a:r>
              <a:rPr lang="ko-KR" altLang="en-US" dirty="0" smtClean="0"/>
              <a:t>프레임 사용했을 때</a:t>
            </a:r>
            <a:r>
              <a:rPr lang="en-US" altLang="ko-KR" dirty="0" smtClean="0"/>
              <a:t> </a:t>
            </a:r>
            <a:r>
              <a:rPr lang="ko-KR" altLang="en-US" dirty="0" smtClean="0"/>
              <a:t>부모 프레임에 표시</a:t>
            </a:r>
            <a:endParaRPr lang="en-US" altLang="ko-KR" dirty="0" smtClean="0"/>
          </a:p>
          <a:p>
            <a:r>
              <a:rPr lang="en-US" altLang="ko-KR" dirty="0" smtClean="0"/>
              <a:t>_top </a:t>
            </a:r>
            <a:r>
              <a:rPr lang="ko-KR" altLang="en-US" dirty="0" smtClean="0"/>
              <a:t>상위 창에서 열림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	</a:t>
            </a:r>
            <a:r>
              <a:rPr lang="ko-KR" altLang="en-US" dirty="0" smtClean="0"/>
              <a:t>프레임 사용했을 때 프레임에서 벗어나 링크 내용을 전체 화면에 표시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sz="2400" dirty="0" smtClean="0"/>
              <a:t>&lt;</a:t>
            </a:r>
            <a:r>
              <a:rPr lang="en-US" altLang="ko-KR" sz="2400" dirty="0" err="1" smtClean="0"/>
              <a:t>iframe</a:t>
            </a:r>
            <a:r>
              <a:rPr lang="en-US" altLang="ko-KR" sz="2400" dirty="0" smtClean="0"/>
              <a:t>&gt; </a:t>
            </a:r>
            <a:r>
              <a:rPr lang="ko-KR" altLang="en-US" sz="2400" dirty="0" smtClean="0"/>
              <a:t>페이지 안에 넣기</a:t>
            </a:r>
            <a:endParaRPr lang="en-US" altLang="ko-KR" sz="2400" dirty="0" smtClean="0"/>
          </a:p>
          <a:p>
            <a:r>
              <a:rPr lang="ko-KR" altLang="en-US" dirty="0" smtClean="0"/>
              <a:t>동영상이나 지도</a:t>
            </a:r>
            <a:endParaRPr lang="en-US" altLang="ko-KR" dirty="0"/>
          </a:p>
          <a:p>
            <a:r>
              <a:rPr lang="ko-KR" altLang="en-US" sz="2400" dirty="0" err="1" smtClean="0">
                <a:latin typeface="Hi Melody" pitchFamily="2" charset="-127"/>
                <a:ea typeface="Hi Melody" pitchFamily="2" charset="-127"/>
              </a:rPr>
              <a:t>구글맵스</a:t>
            </a:r>
            <a:endParaRPr lang="en-US" altLang="ko-KR" sz="2400" dirty="0">
              <a:latin typeface="Hi Melody" pitchFamily="2" charset="-127"/>
              <a:ea typeface="Hi Melody" pitchFamily="2" charset="-127"/>
            </a:endParaRPr>
          </a:p>
          <a:p>
            <a:r>
              <a:rPr lang="ko-KR" altLang="en-US" sz="2400" dirty="0">
                <a:latin typeface="Hi Melody" pitchFamily="2" charset="-127"/>
                <a:ea typeface="Hi Melody" pitchFamily="2" charset="-127"/>
              </a:rPr>
              <a:t>지도검색 </a:t>
            </a:r>
            <a:r>
              <a:rPr lang="en-US" altLang="ko-KR" sz="2400" dirty="0">
                <a:latin typeface="Hi Melody" pitchFamily="2" charset="-127"/>
                <a:ea typeface="Hi Melody" pitchFamily="2" charset="-127"/>
              </a:rPr>
              <a:t>– </a:t>
            </a:r>
            <a:r>
              <a:rPr lang="ko-KR" altLang="en-US" sz="2400" dirty="0">
                <a:latin typeface="Hi Melody" pitchFamily="2" charset="-127"/>
                <a:ea typeface="Hi Melody" pitchFamily="2" charset="-127"/>
              </a:rPr>
              <a:t>햄버거 메뉴</a:t>
            </a:r>
            <a:r>
              <a:rPr lang="en-US" altLang="ko-KR" sz="2400" dirty="0">
                <a:latin typeface="Hi Melody" pitchFamily="2" charset="-127"/>
                <a:ea typeface="Hi Melody" pitchFamily="2" charset="-127"/>
              </a:rPr>
              <a:t>- </a:t>
            </a:r>
            <a:r>
              <a:rPr lang="ko-KR" altLang="en-US" sz="2400" dirty="0" err="1">
                <a:latin typeface="Hi Melody" pitchFamily="2" charset="-127"/>
                <a:ea typeface="Hi Melody" pitchFamily="2" charset="-127"/>
              </a:rPr>
              <a:t>지도퍼가기</a:t>
            </a:r>
            <a:r>
              <a:rPr lang="en-US" altLang="ko-KR" sz="2400" dirty="0">
                <a:latin typeface="Hi Melody" pitchFamily="2" charset="-127"/>
                <a:ea typeface="Hi Melody" pitchFamily="2" charset="-127"/>
              </a:rPr>
              <a:t>[</a:t>
            </a:r>
            <a:r>
              <a:rPr lang="ko-KR" altLang="en-US" sz="2400" dirty="0">
                <a:latin typeface="Hi Melody" pitchFamily="2" charset="-127"/>
                <a:ea typeface="Hi Melody" pitchFamily="2" charset="-127"/>
              </a:rPr>
              <a:t>탭</a:t>
            </a:r>
            <a:r>
              <a:rPr lang="en-US" altLang="ko-KR" sz="2400" dirty="0">
                <a:latin typeface="Hi Melody" pitchFamily="2" charset="-127"/>
                <a:ea typeface="Hi Melody" pitchFamily="2" charset="-127"/>
              </a:rPr>
              <a:t>]  - html</a:t>
            </a:r>
            <a:r>
              <a:rPr lang="ko-KR" altLang="en-US" sz="2400" dirty="0" smtClean="0">
                <a:latin typeface="Hi Melody" pitchFamily="2" charset="-127"/>
                <a:ea typeface="Hi Melody" pitchFamily="2" charset="-127"/>
              </a:rPr>
              <a:t>복사</a:t>
            </a:r>
            <a:endParaRPr lang="ko-KR" altLang="en-US" sz="2400" dirty="0">
              <a:latin typeface="Hi Melody" pitchFamily="2" charset="-127"/>
              <a:ea typeface="Hi Melody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47441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174376" y="0"/>
            <a:ext cx="9879106" cy="652649"/>
          </a:xfrm>
        </p:spPr>
        <p:txBody>
          <a:bodyPr>
            <a:noAutofit/>
          </a:bodyPr>
          <a:lstStyle/>
          <a:p>
            <a:r>
              <a:rPr lang="en-US" altLang="ko-KR" sz="3600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&lt;</a:t>
            </a:r>
            <a:r>
              <a:rPr lang="ko-KR" altLang="en-US" sz="3600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같은 페이지 안에서 하이퍼링크 이동</a:t>
            </a:r>
            <a:r>
              <a:rPr lang="en-US" altLang="ko-KR" sz="3600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=</a:t>
            </a:r>
            <a:r>
              <a:rPr lang="ko-KR" altLang="en-US" sz="3600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앵커</a:t>
            </a:r>
            <a:r>
              <a:rPr lang="en-US" altLang="ko-KR" sz="3600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&gt;</a:t>
            </a:r>
            <a:endParaRPr lang="ko-KR" altLang="en-US" sz="3600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6113929" y="828137"/>
            <a:ext cx="5827059" cy="5253318"/>
          </a:xfrm>
          <a:ln>
            <a:solidFill>
              <a:schemeClr val="accent2"/>
            </a:solidFill>
          </a:ln>
        </p:spPr>
        <p:txBody>
          <a:bodyPr>
            <a:noAutofit/>
          </a:bodyPr>
          <a:lstStyle/>
          <a:p>
            <a:pPr algn="l"/>
            <a:r>
              <a:rPr lang="en-US" altLang="ko-KR" sz="1800" dirty="0">
                <a:latin typeface="D2Coding" panose="020B0609020101020101" pitchFamily="49" charset="-127"/>
                <a:ea typeface="D2Coding" panose="020B0609020101020101" pitchFamily="49" charset="-127"/>
              </a:rPr>
              <a:t>            &lt;h2&gt;</a:t>
            </a:r>
            <a:r>
              <a:rPr lang="ko-KR" altLang="en-US" sz="1800" dirty="0">
                <a:latin typeface="D2Coding" panose="020B0609020101020101" pitchFamily="49" charset="-127"/>
                <a:ea typeface="D2Coding" panose="020B0609020101020101" pitchFamily="49" charset="-127"/>
              </a:rPr>
              <a:t>페이지 안에서 이동하기</a:t>
            </a:r>
            <a:r>
              <a:rPr lang="en-US" altLang="ko-KR" sz="1800" dirty="0">
                <a:latin typeface="D2Coding" panose="020B0609020101020101" pitchFamily="49" charset="-127"/>
                <a:ea typeface="D2Coding" panose="020B0609020101020101" pitchFamily="49" charset="-127"/>
              </a:rPr>
              <a:t>&lt;/h2&gt;</a:t>
            </a:r>
          </a:p>
          <a:p>
            <a:pPr algn="l"/>
            <a:r>
              <a:rPr lang="en-US" altLang="ko-KR" sz="1800" dirty="0">
                <a:latin typeface="D2Coding" panose="020B0609020101020101" pitchFamily="49" charset="-127"/>
                <a:ea typeface="D2Coding" panose="020B0609020101020101" pitchFamily="49" charset="-127"/>
              </a:rPr>
              <a:t>        </a:t>
            </a:r>
            <a:r>
              <a:rPr lang="en-US" altLang="ko-KR" sz="1800" b="1" dirty="0">
                <a:solidFill>
                  <a:srgbClr val="F76C03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800" b="1" dirty="0" err="1">
                <a:solidFill>
                  <a:srgbClr val="F76C03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ol</a:t>
            </a:r>
            <a:r>
              <a:rPr lang="en-US" altLang="ko-KR" sz="1800" b="1" dirty="0">
                <a:solidFill>
                  <a:srgbClr val="F76C03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</a:p>
          <a:p>
            <a:pPr algn="l"/>
            <a:r>
              <a:rPr lang="en-US" altLang="ko-KR" sz="1800" dirty="0">
                <a:latin typeface="D2Coding" panose="020B0609020101020101" pitchFamily="49" charset="-127"/>
                <a:ea typeface="D2Coding" panose="020B0609020101020101" pitchFamily="49" charset="-127"/>
              </a:rPr>
              <a:t>   </a:t>
            </a:r>
            <a:r>
              <a:rPr lang="en-US" altLang="ko-KR" sz="1800" b="1" dirty="0" smtClean="0">
                <a:solidFill>
                  <a:srgbClr val="00B05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800" b="1" dirty="0">
                <a:solidFill>
                  <a:srgbClr val="00B05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li&gt;</a:t>
            </a:r>
            <a:r>
              <a:rPr lang="en-US" altLang="ko-KR" sz="1800" b="1" dirty="0">
                <a:solidFill>
                  <a:srgbClr val="0070C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&lt;a</a:t>
            </a:r>
            <a:r>
              <a:rPr lang="en-US" altLang="ko-KR" sz="1800" dirty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8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href</a:t>
            </a:r>
            <a:r>
              <a:rPr lang="en-US" altLang="ko-KR" sz="1800" dirty="0">
                <a:latin typeface="D2Coding" panose="020B0609020101020101" pitchFamily="49" charset="-127"/>
                <a:ea typeface="D2Coding" panose="020B0609020101020101" pitchFamily="49" charset="-127"/>
              </a:rPr>
              <a:t>="</a:t>
            </a:r>
            <a:r>
              <a:rPr lang="en-US" altLang="ko-KR" sz="1800" dirty="0">
                <a:solidFill>
                  <a:srgbClr val="FF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#</a:t>
            </a:r>
            <a:r>
              <a:rPr lang="en-US" altLang="ko-KR" sz="1800" dirty="0">
                <a:solidFill>
                  <a:srgbClr val="000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html</a:t>
            </a:r>
            <a:r>
              <a:rPr lang="en-US" altLang="ko-KR" sz="1800" dirty="0">
                <a:latin typeface="D2Coding" panose="020B0609020101020101" pitchFamily="49" charset="-127"/>
                <a:ea typeface="D2Coding" panose="020B0609020101020101" pitchFamily="49" charset="-127"/>
              </a:rPr>
              <a:t>"&gt;HTML</a:t>
            </a:r>
            <a:r>
              <a:rPr lang="ko-KR" altLang="en-US" sz="1800" dirty="0">
                <a:latin typeface="D2Coding" panose="020B0609020101020101" pitchFamily="49" charset="-127"/>
                <a:ea typeface="D2Coding" panose="020B0609020101020101" pitchFamily="49" charset="-127"/>
              </a:rPr>
              <a:t>에 대한 </a:t>
            </a:r>
            <a:r>
              <a:rPr lang="ko-KR" altLang="en-US" sz="1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설명</a:t>
            </a:r>
            <a:r>
              <a:rPr lang="en-US" altLang="ko-KR" sz="1800" b="1" dirty="0" smtClean="0">
                <a:solidFill>
                  <a:srgbClr val="0070C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800" b="1" dirty="0">
                <a:solidFill>
                  <a:srgbClr val="0070C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a&gt;</a:t>
            </a:r>
            <a:r>
              <a:rPr lang="en-US" altLang="ko-KR" sz="1800" b="1" dirty="0">
                <a:solidFill>
                  <a:srgbClr val="00B05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&lt;/li&gt;</a:t>
            </a:r>
          </a:p>
          <a:p>
            <a:pPr algn="l"/>
            <a:r>
              <a:rPr lang="en-US" altLang="ko-KR" sz="1800" b="1" dirty="0" smtClean="0">
                <a:solidFill>
                  <a:srgbClr val="00B05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&lt;</a:t>
            </a:r>
            <a:r>
              <a:rPr lang="en-US" altLang="ko-KR" sz="1800" b="1" dirty="0">
                <a:solidFill>
                  <a:srgbClr val="00B05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li&gt;</a:t>
            </a:r>
            <a:r>
              <a:rPr lang="en-US" altLang="ko-KR" sz="1800" b="1" dirty="0">
                <a:solidFill>
                  <a:srgbClr val="0070C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&lt;a</a:t>
            </a:r>
            <a:r>
              <a:rPr lang="en-US" altLang="ko-KR" sz="1800" dirty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8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href</a:t>
            </a:r>
            <a:r>
              <a:rPr lang="en-US" altLang="ko-KR" sz="1800" dirty="0">
                <a:latin typeface="D2Coding" panose="020B0609020101020101" pitchFamily="49" charset="-127"/>
                <a:ea typeface="D2Coding" panose="020B0609020101020101" pitchFamily="49" charset="-127"/>
              </a:rPr>
              <a:t>="</a:t>
            </a:r>
            <a:r>
              <a:rPr lang="en-US" altLang="ko-KR" sz="1800" dirty="0">
                <a:solidFill>
                  <a:srgbClr val="FF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#</a:t>
            </a:r>
            <a:r>
              <a:rPr lang="en-US" altLang="ko-KR" sz="1800" dirty="0" err="1">
                <a:solidFill>
                  <a:srgbClr val="000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css</a:t>
            </a:r>
            <a:r>
              <a:rPr lang="en-US" altLang="ko-KR" sz="1800" dirty="0">
                <a:latin typeface="D2Coding" panose="020B0609020101020101" pitchFamily="49" charset="-127"/>
                <a:ea typeface="D2Coding" panose="020B0609020101020101" pitchFamily="49" charset="-127"/>
              </a:rPr>
              <a:t>"&gt;</a:t>
            </a:r>
            <a:r>
              <a:rPr lang="en-US" altLang="ko-KR" sz="18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css</a:t>
            </a:r>
            <a:r>
              <a:rPr lang="ko-KR" altLang="en-US" sz="1800" dirty="0">
                <a:latin typeface="D2Coding" panose="020B0609020101020101" pitchFamily="49" charset="-127"/>
                <a:ea typeface="D2Coding" panose="020B0609020101020101" pitchFamily="49" charset="-127"/>
              </a:rPr>
              <a:t>에 대한 </a:t>
            </a:r>
            <a:r>
              <a:rPr lang="ko-KR" altLang="en-US" sz="1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설명으로</a:t>
            </a:r>
            <a:r>
              <a:rPr lang="en-US" altLang="ko-KR" sz="1800" b="1" dirty="0" smtClean="0">
                <a:solidFill>
                  <a:srgbClr val="0070C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800" b="1" dirty="0">
                <a:solidFill>
                  <a:srgbClr val="0070C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a&gt;</a:t>
            </a:r>
            <a:r>
              <a:rPr lang="en-US" altLang="ko-KR" sz="1800" b="1" dirty="0">
                <a:solidFill>
                  <a:srgbClr val="00B05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&lt;/li&gt;</a:t>
            </a:r>
          </a:p>
          <a:p>
            <a:pPr algn="l"/>
            <a:r>
              <a:rPr lang="en-US" altLang="ko-KR" sz="1800" b="1" dirty="0" smtClean="0">
                <a:solidFill>
                  <a:srgbClr val="00B05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800" b="1" dirty="0">
                <a:solidFill>
                  <a:srgbClr val="00B05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li&gt;</a:t>
            </a:r>
            <a:r>
              <a:rPr lang="en-US" altLang="ko-KR" sz="1800" b="1" dirty="0">
                <a:solidFill>
                  <a:srgbClr val="0070C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&lt;a</a:t>
            </a:r>
            <a:r>
              <a:rPr lang="en-US" altLang="ko-KR" sz="1800" dirty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8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href</a:t>
            </a:r>
            <a:r>
              <a:rPr lang="en-US" altLang="ko-KR" sz="1800" dirty="0">
                <a:latin typeface="D2Coding" panose="020B0609020101020101" pitchFamily="49" charset="-127"/>
                <a:ea typeface="D2Coding" panose="020B0609020101020101" pitchFamily="49" charset="-127"/>
              </a:rPr>
              <a:t>="</a:t>
            </a:r>
            <a:r>
              <a:rPr lang="en-US" altLang="ko-KR" sz="1800" dirty="0">
                <a:solidFill>
                  <a:srgbClr val="FF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#</a:t>
            </a:r>
            <a:r>
              <a:rPr lang="en-US" altLang="ko-KR" sz="1800" dirty="0" err="1">
                <a:solidFill>
                  <a:srgbClr val="000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js</a:t>
            </a:r>
            <a:r>
              <a:rPr lang="en-US" altLang="ko-KR" sz="1800" dirty="0">
                <a:latin typeface="D2Coding" panose="020B0609020101020101" pitchFamily="49" charset="-127"/>
                <a:ea typeface="D2Coding" panose="020B0609020101020101" pitchFamily="49" charset="-127"/>
              </a:rPr>
              <a:t>"&gt;</a:t>
            </a:r>
            <a:r>
              <a:rPr lang="en-US" altLang="ko-KR" sz="18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javascript</a:t>
            </a:r>
            <a:r>
              <a:rPr lang="ko-KR" altLang="en-US" sz="1800" dirty="0">
                <a:latin typeface="D2Coding" panose="020B0609020101020101" pitchFamily="49" charset="-127"/>
                <a:ea typeface="D2Coding" panose="020B0609020101020101" pitchFamily="49" charset="-127"/>
              </a:rPr>
              <a:t>에 대한 </a:t>
            </a:r>
            <a:r>
              <a:rPr lang="ko-KR" altLang="en-US" sz="1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설명</a:t>
            </a:r>
            <a:r>
              <a:rPr lang="en-US" altLang="ko-KR" sz="1800" b="1" dirty="0" smtClean="0">
                <a:solidFill>
                  <a:srgbClr val="0070C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800" b="1" dirty="0">
                <a:solidFill>
                  <a:srgbClr val="0070C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a&gt;</a:t>
            </a:r>
            <a:r>
              <a:rPr lang="en-US" altLang="ko-KR" sz="1800" b="1" dirty="0">
                <a:solidFill>
                  <a:srgbClr val="00B05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&lt;/li&gt;</a:t>
            </a:r>
          </a:p>
          <a:p>
            <a:pPr algn="l"/>
            <a:r>
              <a:rPr lang="en-US" altLang="ko-KR" sz="1800" dirty="0">
                <a:latin typeface="D2Coding" panose="020B0609020101020101" pitchFamily="49" charset="-127"/>
                <a:ea typeface="D2Coding" panose="020B0609020101020101" pitchFamily="49" charset="-127"/>
              </a:rPr>
              <a:t>        </a:t>
            </a:r>
            <a:r>
              <a:rPr lang="en-US" altLang="ko-KR" sz="1800" b="1" dirty="0">
                <a:solidFill>
                  <a:srgbClr val="F76C03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sz="1800" b="1" dirty="0" err="1">
                <a:solidFill>
                  <a:srgbClr val="F76C03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ol</a:t>
            </a:r>
            <a:r>
              <a:rPr lang="en-US" altLang="ko-KR" sz="1800" b="1" dirty="0">
                <a:solidFill>
                  <a:srgbClr val="F76C03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</a:p>
          <a:p>
            <a:pPr lvl="1" algn="l"/>
            <a:endParaRPr lang="en-US" altLang="ko-KR" sz="1800" dirty="0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1" algn="l"/>
            <a:r>
              <a:rPr lang="en-US" altLang="ko-KR" sz="1800" dirty="0"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sz="1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&lt;a </a:t>
            </a:r>
            <a:r>
              <a:rPr lang="en-US" altLang="ko-KR" sz="1800" dirty="0" err="1" smtClean="0">
                <a:solidFill>
                  <a:srgbClr val="FF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href</a:t>
            </a:r>
            <a:r>
              <a:rPr lang="en-US" altLang="ko-KR" sz="1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800" dirty="0" smtClean="0">
                <a:solidFill>
                  <a:srgbClr val="000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“”</a:t>
            </a:r>
            <a:r>
              <a:rPr lang="en-US" altLang="ko-KR" sz="1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800" dirty="0" smtClean="0">
                <a:solidFill>
                  <a:srgbClr val="FF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id</a:t>
            </a:r>
            <a:r>
              <a:rPr lang="en-US" altLang="ko-KR" sz="1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=“</a:t>
            </a:r>
            <a:r>
              <a:rPr lang="en-US" altLang="ko-KR" sz="1800" dirty="0" smtClean="0">
                <a:solidFill>
                  <a:srgbClr val="000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html</a:t>
            </a:r>
            <a:r>
              <a:rPr lang="en-US" altLang="ko-KR" sz="1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”&gt;html</a:t>
            </a:r>
            <a:r>
              <a:rPr lang="ko-KR" altLang="en-US" sz="1800" dirty="0">
                <a:latin typeface="D2Coding" panose="020B0609020101020101" pitchFamily="49" charset="-127"/>
                <a:ea typeface="D2Coding" panose="020B0609020101020101" pitchFamily="49" charset="-127"/>
              </a:rPr>
              <a:t>이란</a:t>
            </a:r>
            <a:r>
              <a:rPr lang="en-US" altLang="ko-KR" sz="1800" dirty="0">
                <a:latin typeface="D2Coding" panose="020B0609020101020101" pitchFamily="49" charset="-127"/>
                <a:ea typeface="D2Coding" panose="020B0609020101020101" pitchFamily="49" charset="-127"/>
              </a:rPr>
              <a:t>?&lt;/a</a:t>
            </a:r>
            <a:r>
              <a:rPr lang="en-US" altLang="ko-KR" sz="1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&gt; </a:t>
            </a:r>
          </a:p>
          <a:p>
            <a:pPr lvl="1" algn="l"/>
            <a:r>
              <a:rPr lang="en-US" altLang="ko-KR" sz="1800" dirty="0">
                <a:latin typeface="D2Coding" panose="020B0609020101020101" pitchFamily="49" charset="-127"/>
                <a:ea typeface="D2Coding" panose="020B0609020101020101" pitchFamily="49" charset="-127"/>
              </a:rPr>
              <a:t>	</a:t>
            </a:r>
            <a:r>
              <a:rPr lang="en-US" altLang="ko-KR" sz="1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&lt;pre&gt; </a:t>
            </a:r>
            <a:r>
              <a:rPr lang="ko-KR" altLang="en-US" sz="1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요약 웹</a:t>
            </a:r>
            <a:r>
              <a:rPr lang="en-US" altLang="ko-KR" sz="1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… &lt;/pre&gt;</a:t>
            </a:r>
          </a:p>
          <a:p>
            <a:pPr lvl="1" algn="l"/>
            <a:r>
              <a:rPr lang="en-US" altLang="ko-KR" sz="1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&lt;a</a:t>
            </a:r>
            <a:r>
              <a:rPr lang="en-US" altLang="ko-KR" sz="1800" dirty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800" dirty="0" err="1">
                <a:solidFill>
                  <a:srgbClr val="FF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href</a:t>
            </a:r>
            <a:r>
              <a:rPr lang="en-US" altLang="ko-KR" sz="1800" dirty="0"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800" dirty="0">
                <a:solidFill>
                  <a:srgbClr val="000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“”</a:t>
            </a:r>
            <a:r>
              <a:rPr lang="en-US" altLang="ko-KR" sz="1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800" dirty="0" smtClean="0">
                <a:solidFill>
                  <a:srgbClr val="FF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id</a:t>
            </a:r>
            <a:r>
              <a:rPr lang="en-US" altLang="ko-KR" sz="1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=“</a:t>
            </a:r>
            <a:r>
              <a:rPr lang="en-US" altLang="ko-KR" sz="1800" dirty="0" err="1" smtClean="0">
                <a:solidFill>
                  <a:srgbClr val="000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css</a:t>
            </a:r>
            <a:r>
              <a:rPr lang="en-US" altLang="ko-KR" sz="1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”&gt;</a:t>
            </a:r>
            <a:r>
              <a:rPr lang="en-US" altLang="ko-KR" sz="1800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css</a:t>
            </a:r>
            <a:r>
              <a:rPr lang="ko-KR" altLang="en-US" sz="1800" dirty="0">
                <a:latin typeface="D2Coding" panose="020B0609020101020101" pitchFamily="49" charset="-127"/>
                <a:ea typeface="D2Coding" panose="020B0609020101020101" pitchFamily="49" charset="-127"/>
              </a:rPr>
              <a:t>란</a:t>
            </a:r>
            <a:r>
              <a:rPr lang="en-US" altLang="ko-KR" sz="1800" dirty="0">
                <a:latin typeface="D2Coding" panose="020B0609020101020101" pitchFamily="49" charset="-127"/>
                <a:ea typeface="D2Coding" panose="020B0609020101020101" pitchFamily="49" charset="-127"/>
              </a:rPr>
              <a:t>?&lt;/a</a:t>
            </a:r>
            <a:r>
              <a:rPr lang="en-US" altLang="ko-KR" sz="1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en-US" altLang="ko-KR" sz="1800" dirty="0"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endParaRPr lang="en-US" altLang="ko-KR" sz="1800" dirty="0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1" algn="l"/>
            <a:r>
              <a:rPr lang="en-US" altLang="ko-KR" sz="1800" dirty="0">
                <a:latin typeface="D2Coding" panose="020B0609020101020101" pitchFamily="49" charset="-127"/>
                <a:ea typeface="D2Coding" panose="020B0609020101020101" pitchFamily="49" charset="-127"/>
              </a:rPr>
              <a:t>	</a:t>
            </a:r>
            <a:r>
              <a:rPr lang="en-US" altLang="ko-KR" sz="1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8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blockquote</a:t>
            </a:r>
            <a:r>
              <a:rPr lang="en-US" altLang="ko-KR" sz="1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&gt; </a:t>
            </a:r>
            <a:r>
              <a:rPr lang="ko-KR" altLang="en-US" sz="18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종속형</a:t>
            </a:r>
            <a:r>
              <a:rPr lang="ko-KR" altLang="en-US" sz="1800" dirty="0">
                <a:latin typeface="D2Coding" panose="020B0609020101020101" pitchFamily="49" charset="-127"/>
                <a:ea typeface="D2Coding" panose="020B0609020101020101" pitchFamily="49" charset="-127"/>
              </a:rPr>
              <a:t> 시트 </a:t>
            </a:r>
            <a:r>
              <a:rPr lang="en-US" altLang="ko-KR" sz="1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… &lt;/</a:t>
            </a:r>
            <a:r>
              <a:rPr lang="en-US" altLang="ko-KR" sz="1800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blockquote</a:t>
            </a:r>
            <a:r>
              <a:rPr lang="en-US" altLang="ko-KR" sz="1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ko-KR" altLang="en-US" sz="18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1" algn="l"/>
            <a:r>
              <a:rPr lang="en-US" altLang="ko-KR" sz="1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&lt;a </a:t>
            </a:r>
            <a:r>
              <a:rPr lang="en-US" altLang="ko-KR" sz="1800" dirty="0" err="1" smtClean="0">
                <a:solidFill>
                  <a:srgbClr val="FF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href</a:t>
            </a:r>
            <a:r>
              <a:rPr lang="en-US" altLang="ko-KR" sz="1800" dirty="0"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1800" dirty="0">
                <a:solidFill>
                  <a:srgbClr val="000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“”</a:t>
            </a:r>
            <a:r>
              <a:rPr lang="en-US" altLang="ko-KR" sz="1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800" dirty="0" smtClean="0">
                <a:solidFill>
                  <a:srgbClr val="FF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id</a:t>
            </a:r>
            <a:r>
              <a:rPr lang="en-US" altLang="ko-KR" sz="1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=“</a:t>
            </a:r>
            <a:r>
              <a:rPr lang="en-US" altLang="ko-KR" sz="1800" dirty="0" err="1" smtClean="0">
                <a:solidFill>
                  <a:srgbClr val="000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js</a:t>
            </a:r>
            <a:r>
              <a:rPr lang="en-US" altLang="ko-KR" sz="1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”&gt;</a:t>
            </a:r>
            <a:r>
              <a:rPr lang="en-US" altLang="ko-KR" sz="1800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javascript</a:t>
            </a:r>
            <a:r>
              <a:rPr lang="ko-KR" altLang="en-US" sz="1800" dirty="0">
                <a:latin typeface="D2Coding" panose="020B0609020101020101" pitchFamily="49" charset="-127"/>
                <a:ea typeface="D2Coding" panose="020B0609020101020101" pitchFamily="49" charset="-127"/>
              </a:rPr>
              <a:t>란</a:t>
            </a:r>
            <a:r>
              <a:rPr lang="en-US" altLang="ko-KR" sz="1800" dirty="0">
                <a:latin typeface="D2Coding" panose="020B0609020101020101" pitchFamily="49" charset="-127"/>
                <a:ea typeface="D2Coding" panose="020B0609020101020101" pitchFamily="49" charset="-127"/>
              </a:rPr>
              <a:t>?&lt;/a</a:t>
            </a:r>
            <a:r>
              <a:rPr lang="en-US" altLang="ko-KR" sz="1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&gt; </a:t>
            </a:r>
          </a:p>
          <a:p>
            <a:pPr lvl="1" algn="l"/>
            <a:r>
              <a:rPr lang="en-US" altLang="ko-KR" sz="1800" dirty="0">
                <a:latin typeface="D2Coding" panose="020B0609020101020101" pitchFamily="49" charset="-127"/>
                <a:ea typeface="D2Coding" panose="020B0609020101020101" pitchFamily="49" charset="-127"/>
              </a:rPr>
              <a:t>	</a:t>
            </a:r>
            <a:r>
              <a:rPr lang="en-US" altLang="ko-KR" sz="1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800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blockquote</a:t>
            </a:r>
            <a:r>
              <a:rPr lang="en-US" altLang="ko-KR" sz="1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자바스크립트</a:t>
            </a:r>
            <a:r>
              <a:rPr lang="en-US" altLang="ko-KR" sz="1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… &lt;/</a:t>
            </a:r>
            <a:r>
              <a:rPr lang="en-US" altLang="ko-KR" sz="1800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blockquote</a:t>
            </a:r>
            <a:r>
              <a:rPr lang="en-US" altLang="ko-KR" sz="1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</a:p>
          <a:p>
            <a:pPr lvl="1" algn="l"/>
            <a:r>
              <a:rPr lang="en-US" altLang="ko-KR" sz="1800" b="1" dirty="0">
                <a:solidFill>
                  <a:srgbClr val="0070C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sz="1800" b="1" dirty="0" smtClean="0">
                <a:solidFill>
                  <a:srgbClr val="0070C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a</a:t>
            </a:r>
            <a:r>
              <a:rPr lang="en-US" altLang="ko-KR" sz="1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8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href</a:t>
            </a:r>
            <a:r>
              <a:rPr lang="en-US" altLang="ko-KR" sz="1800" dirty="0">
                <a:latin typeface="D2Coding" panose="020B0609020101020101" pitchFamily="49" charset="-127"/>
                <a:ea typeface="D2Coding" panose="020B0609020101020101" pitchFamily="49" charset="-127"/>
              </a:rPr>
              <a:t>="#top"&gt;</a:t>
            </a:r>
            <a:r>
              <a:rPr lang="ko-KR" altLang="en-US" sz="1800" dirty="0">
                <a:latin typeface="D2Coding" panose="020B0609020101020101" pitchFamily="49" charset="-127"/>
                <a:ea typeface="D2Coding" panose="020B0609020101020101" pitchFamily="49" charset="-127"/>
              </a:rPr>
              <a:t>맨 위로 이동</a:t>
            </a:r>
            <a:r>
              <a:rPr lang="en-US" altLang="ko-KR" sz="1800" b="1" dirty="0">
                <a:solidFill>
                  <a:srgbClr val="0070C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&lt;/a</a:t>
            </a:r>
            <a:r>
              <a:rPr lang="en-US" altLang="ko-KR" sz="1800" b="1" dirty="0" smtClean="0">
                <a:solidFill>
                  <a:srgbClr val="0070C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lang="en-US" altLang="ko-KR" sz="1800" b="1" dirty="0">
              <a:solidFill>
                <a:srgbClr val="00B050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00" y="828137"/>
            <a:ext cx="5719379" cy="6858000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sp>
        <p:nvSpPr>
          <p:cNvPr id="5" name="TextBox 4"/>
          <p:cNvSpPr txBox="1"/>
          <p:nvPr/>
        </p:nvSpPr>
        <p:spPr>
          <a:xfrm>
            <a:off x="6297283" y="6488668"/>
            <a:ext cx="35397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33CC"/>
                </a:solidFill>
              </a:rPr>
              <a:t> </a:t>
            </a:r>
            <a:r>
              <a:rPr lang="ko-KR" altLang="en-US" dirty="0" smtClean="0">
                <a:solidFill>
                  <a:srgbClr val="0033CC"/>
                </a:solidFill>
              </a:rPr>
              <a:t>새로운 개념인 </a:t>
            </a:r>
            <a:r>
              <a:rPr lang="en-US" altLang="ko-KR" dirty="0" smtClean="0">
                <a:solidFill>
                  <a:srgbClr val="0033CC"/>
                </a:solidFill>
              </a:rPr>
              <a:t>div</a:t>
            </a:r>
            <a:r>
              <a:rPr lang="ko-KR" altLang="en-US" dirty="0" smtClean="0">
                <a:solidFill>
                  <a:srgbClr val="0033CC"/>
                </a:solidFill>
              </a:rPr>
              <a:t>와 </a:t>
            </a:r>
            <a:r>
              <a:rPr lang="en-US" altLang="ko-KR" dirty="0" smtClean="0">
                <a:solidFill>
                  <a:srgbClr val="0033CC"/>
                </a:solidFill>
              </a:rPr>
              <a:t>id</a:t>
            </a:r>
            <a:r>
              <a:rPr lang="ko-KR" altLang="en-US" dirty="0" smtClean="0">
                <a:solidFill>
                  <a:srgbClr val="0033CC"/>
                </a:solidFill>
              </a:rPr>
              <a:t>의 등장</a:t>
            </a:r>
            <a:r>
              <a:rPr lang="en-US" altLang="ko-KR" dirty="0" smtClean="0">
                <a:solidFill>
                  <a:srgbClr val="0033CC"/>
                </a:solidFill>
              </a:rPr>
              <a:t>!!</a:t>
            </a:r>
            <a:endParaRPr lang="ko-KR" altLang="en-US" dirty="0">
              <a:solidFill>
                <a:srgbClr val="0033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5754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부제목 2"/>
          <p:cNvSpPr txBox="1">
            <a:spLocks/>
          </p:cNvSpPr>
          <p:nvPr/>
        </p:nvSpPr>
        <p:spPr>
          <a:xfrm>
            <a:off x="1201271" y="3509963"/>
            <a:ext cx="4181475" cy="188436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 smtClean="0">
                <a:ea typeface="맑은 고딕"/>
              </a:rPr>
              <a:t>페이지 안에서 링크</a:t>
            </a:r>
            <a:endParaRPr lang="ko-KR" altLang="en-US" sz="1800" dirty="0">
              <a:ea typeface="맑은 고딕"/>
            </a:endParaRPr>
          </a:p>
        </p:txBody>
      </p:sp>
      <p:pic>
        <p:nvPicPr>
          <p:cNvPr id="6" name="그림 4" descr="텍스트이(가) 표시된 사진&#10;&#10;자동 생성된 설명">
            <a:extLst>
              <a:ext uri="{FF2B5EF4-FFF2-40B4-BE49-F238E27FC236}">
                <a16:creationId xmlns="" xmlns:a16="http://schemas.microsoft.com/office/drawing/2014/main" id="{52B87F81-EF2F-622C-1565-2B71E767C9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0226" y="311862"/>
            <a:ext cx="5038725" cy="654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682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600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자기소개 페이지 </a:t>
            </a:r>
            <a:r>
              <a:rPr lang="ko-KR" altLang="en-US" sz="3600" dirty="0" err="1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호스팅</a:t>
            </a:r>
            <a:endParaRPr lang="ko-KR" altLang="en-US" sz="3600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ko-KR" altLang="en-US" smtClean="0">
                <a:latin typeface="Hi Melody" pitchFamily="2" charset="-127"/>
                <a:ea typeface="Hi Melody" pitchFamily="2" charset="-127"/>
              </a:rPr>
              <a:t>깃허브 가입</a:t>
            </a:r>
            <a:endParaRPr lang="en-US" altLang="ko-KR" smtClean="0">
              <a:latin typeface="Hi Melody" pitchFamily="2" charset="-127"/>
              <a:ea typeface="Hi Melody" pitchFamily="2" charset="-127"/>
            </a:endParaRPr>
          </a:p>
          <a:p>
            <a:pPr marL="0" indent="0" fontAlgn="base">
              <a:buNone/>
            </a:pPr>
            <a:r>
              <a:rPr lang="en-US" altLang="ko-KR">
                <a:latin typeface="Hi Melody" pitchFamily="2" charset="-127"/>
                <a:ea typeface="Hi Melody" pitchFamily="2" charset="-127"/>
              </a:rPr>
              <a:t>2.  </a:t>
            </a:r>
            <a:r>
              <a:rPr lang="ko-KR" altLang="en-US">
                <a:latin typeface="Hi Melody" pitchFamily="2" charset="-127"/>
                <a:ea typeface="Hi Melody" pitchFamily="2" charset="-127"/>
              </a:rPr>
              <a:t>캡쳐본과 주소는 </a:t>
            </a:r>
            <a:endParaRPr lang="ko-KR" altLang="en-US"/>
          </a:p>
          <a:p>
            <a:pPr fontAlgn="base"/>
            <a:r>
              <a:rPr lang="en-US" altLang="ko-KR" u="sng">
                <a:hlinkClick r:id="rId3"/>
              </a:rPr>
              <a:t>https://cafe.naver.com/bigbluesky</a:t>
            </a:r>
            <a:r>
              <a:rPr lang="ko-KR" altLang="en-US"/>
              <a:t> 오늘의 과제물 제출 </a:t>
            </a:r>
            <a:r>
              <a:rPr lang="ko-KR" altLang="en-US" smtClean="0"/>
              <a:t>카페</a:t>
            </a:r>
            <a:endParaRPr lang="en-US" altLang="ko-KR" smtClean="0"/>
          </a:p>
          <a:p>
            <a:pPr fontAlgn="base"/>
            <a:r>
              <a:rPr lang="ko-KR" altLang="en-US" sz="1800" b="1">
                <a:solidFill>
                  <a:srgbClr val="0A0A0A"/>
                </a:solidFill>
                <a:latin typeface="Arial" panose="020B0604020202020204" pitchFamily="34" charset="0"/>
              </a:rPr>
              <a:t>구글 검색 결과 상단의 블로그 글만 믿지 말고</a:t>
            </a:r>
            <a:r>
              <a:rPr lang="en-US" altLang="ko-KR" sz="1800" b="1">
                <a:solidFill>
                  <a:srgbClr val="0A0A0A"/>
                </a:solidFill>
                <a:latin typeface="Arial" panose="020B0604020202020204" pitchFamily="34" charset="0"/>
              </a:rPr>
              <a:t>, </a:t>
            </a:r>
            <a:r>
              <a:rPr lang="ko-KR" altLang="en-US" sz="1800" b="1">
                <a:solidFill>
                  <a:srgbClr val="0A0A0A"/>
                </a:solidFill>
                <a:latin typeface="Arial" panose="020B0604020202020204" pitchFamily="34" charset="0"/>
              </a:rPr>
              <a:t>항상</a:t>
            </a:r>
            <a:r>
              <a:rPr lang="ko-KR" altLang="en-US" b="1">
                <a:solidFill>
                  <a:srgbClr val="0A0A0A"/>
                </a:solidFill>
                <a:latin typeface="Arial" panose="020B0604020202020204" pitchFamily="34" charset="0"/>
              </a:rPr>
              <a:t> </a:t>
            </a:r>
            <a:r>
              <a:rPr lang="en-US" altLang="ko-KR" b="1">
                <a:solidFill>
                  <a:srgbClr val="0A0A0A"/>
                </a:solidFill>
                <a:latin typeface="Arial" panose="020B0604020202020204" pitchFamily="34" charset="0"/>
              </a:rPr>
              <a:t>MDN</a:t>
            </a:r>
            <a:r>
              <a:rPr lang="ko-KR" altLang="en-US" sz="1800" b="1">
                <a:solidFill>
                  <a:srgbClr val="0A0A0A"/>
                </a:solidFill>
                <a:latin typeface="Arial" panose="020B0604020202020204" pitchFamily="34" charset="0"/>
              </a:rPr>
              <a:t>에서 해당 속성을 검색해 보는 습관을 </a:t>
            </a:r>
            <a:r>
              <a:rPr lang="ko-KR" altLang="en-US" sz="1800" b="1" smtClean="0">
                <a:solidFill>
                  <a:srgbClr val="0A0A0A"/>
                </a:solidFill>
                <a:latin typeface="Arial" panose="020B0604020202020204" pitchFamily="34" charset="0"/>
              </a:rPr>
              <a:t>들여라</a:t>
            </a:r>
            <a:endParaRPr lang="en-US" altLang="ko-KR" sz="1800" b="1" smtClean="0">
              <a:solidFill>
                <a:srgbClr val="0A0A0A"/>
              </a:solidFill>
              <a:latin typeface="Arial" panose="020B0604020202020204" pitchFamily="34" charset="0"/>
            </a:endParaRPr>
          </a:p>
          <a:p>
            <a:pPr fontAlgn="base"/>
            <a:endParaRPr lang="en-US" altLang="ko-KR" smtClean="0">
              <a:latin typeface="Hi Melody" pitchFamily="2" charset="-127"/>
              <a:ea typeface="Hi Melody" pitchFamily="2" charset="-127"/>
            </a:endParaRPr>
          </a:p>
          <a:p>
            <a:pPr marL="0" indent="0">
              <a:buNone/>
            </a:pPr>
            <a:r>
              <a:rPr lang="ko-KR" altLang="en-US" sz="1600" smtClean="0">
                <a:latin typeface="Hi Melody" pitchFamily="2" charset="-127"/>
                <a:ea typeface="Hi Melody" pitchFamily="2" charset="-127"/>
              </a:rPr>
              <a:t>닷홈 </a:t>
            </a:r>
            <a:r>
              <a:rPr lang="ko-KR" altLang="en-US" sz="1600" dirty="0" smtClean="0">
                <a:latin typeface="Hi Melody" pitchFamily="2" charset="-127"/>
                <a:ea typeface="Hi Melody" pitchFamily="2" charset="-127"/>
              </a:rPr>
              <a:t>가입</a:t>
            </a:r>
            <a:r>
              <a:rPr lang="en-US" altLang="ko-KR" sz="1600" dirty="0" smtClean="0">
                <a:latin typeface="Hi Melody" pitchFamily="2" charset="-127"/>
                <a:ea typeface="Hi Melody" pitchFamily="2" charset="-127"/>
              </a:rPr>
              <a:t>(3</a:t>
            </a:r>
            <a:r>
              <a:rPr lang="ko-KR" altLang="en-US" sz="1600" dirty="0" err="1" smtClean="0">
                <a:latin typeface="Hi Melody" pitchFamily="2" charset="-127"/>
                <a:ea typeface="Hi Melody" pitchFamily="2" charset="-127"/>
              </a:rPr>
              <a:t>개월갱신</a:t>
            </a:r>
            <a:r>
              <a:rPr lang="en-US" altLang="ko-KR" sz="1600" dirty="0" smtClean="0">
                <a:latin typeface="Hi Melody" pitchFamily="2" charset="-127"/>
                <a:ea typeface="Hi Melody" pitchFamily="2" charset="-127"/>
              </a:rPr>
              <a:t>)</a:t>
            </a:r>
            <a:r>
              <a:rPr lang="ko-KR" altLang="en-US" sz="1600" dirty="0" smtClean="0">
                <a:latin typeface="Hi Melody" pitchFamily="2" charset="-127"/>
                <a:ea typeface="Hi Melody" pitchFamily="2" charset="-127"/>
              </a:rPr>
              <a:t>과  페이지 올리기 </a:t>
            </a:r>
            <a:endParaRPr lang="en-US" altLang="ko-KR" sz="1600" dirty="0" smtClean="0">
              <a:latin typeface="Hi Melody" pitchFamily="2" charset="-127"/>
              <a:ea typeface="Hi Melody" pitchFamily="2" charset="-127"/>
            </a:endParaRPr>
          </a:p>
          <a:p>
            <a:r>
              <a:rPr lang="ko-KR" altLang="en-US" sz="1600" dirty="0" err="1" smtClean="0">
                <a:latin typeface="Hi Melody" pitchFamily="2" charset="-127"/>
                <a:ea typeface="Hi Melody" pitchFamily="2" charset="-127"/>
              </a:rPr>
              <a:t>웹페이지의</a:t>
            </a:r>
            <a:r>
              <a:rPr lang="ko-KR" altLang="en-US" sz="1600" dirty="0" smtClean="0">
                <a:latin typeface="Hi Melody" pitchFamily="2" charset="-127"/>
                <a:ea typeface="Hi Melody" pitchFamily="2" charset="-127"/>
              </a:rPr>
              <a:t> </a:t>
            </a:r>
            <a:r>
              <a:rPr lang="ko-KR" altLang="en-US" sz="1600" dirty="0" smtClean="0">
                <a:solidFill>
                  <a:srgbClr val="2501FF"/>
                </a:solidFill>
                <a:latin typeface="Hi Melody" pitchFamily="2" charset="-127"/>
                <a:ea typeface="Hi Melody" pitchFamily="2" charset="-127"/>
              </a:rPr>
              <a:t>모든 첫 페이지는 </a:t>
            </a:r>
            <a:r>
              <a:rPr lang="en-US" altLang="ko-KR" sz="1600" dirty="0">
                <a:solidFill>
                  <a:srgbClr val="2501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index.html</a:t>
            </a:r>
            <a:r>
              <a:rPr lang="ko-KR" altLang="en-US" sz="1600" dirty="0">
                <a:latin typeface="Hi Melody" pitchFamily="2" charset="-127"/>
                <a:ea typeface="Hi Melody" pitchFamily="2" charset="-127"/>
              </a:rPr>
              <a:t>으로 </a:t>
            </a:r>
            <a:r>
              <a:rPr lang="ko-KR" altLang="en-US" sz="1600" dirty="0" smtClean="0">
                <a:latin typeface="Hi Melody" pitchFamily="2" charset="-127"/>
                <a:ea typeface="Hi Melody" pitchFamily="2" charset="-127"/>
              </a:rPr>
              <a:t>되어있다</a:t>
            </a:r>
            <a:r>
              <a:rPr lang="en-US" altLang="ko-KR" sz="1600" dirty="0" smtClean="0">
                <a:latin typeface="Hi Melody" pitchFamily="2" charset="-127"/>
                <a:ea typeface="Hi Melody" pitchFamily="2" charset="-127"/>
              </a:rPr>
              <a:t>.</a:t>
            </a:r>
          </a:p>
          <a:p>
            <a:r>
              <a:rPr lang="en-US" altLang="ko-KR" sz="1600" dirty="0" smtClean="0">
                <a:latin typeface="Hi Melody" pitchFamily="2" charset="-127"/>
                <a:ea typeface="Hi Melody" pitchFamily="2" charset="-127"/>
              </a:rPr>
              <a:t>images</a:t>
            </a:r>
            <a:r>
              <a:rPr lang="ko-KR" altLang="en-US" sz="1600" dirty="0" smtClean="0">
                <a:latin typeface="Hi Melody" pitchFamily="2" charset="-127"/>
                <a:ea typeface="Hi Melody" pitchFamily="2" charset="-127"/>
              </a:rPr>
              <a:t>폴더 통째로 올리기</a:t>
            </a:r>
            <a:r>
              <a:rPr lang="en-US" altLang="ko-KR" sz="1600" dirty="0" smtClean="0">
                <a:latin typeface="Hi Melody" pitchFamily="2" charset="-127"/>
                <a:ea typeface="Hi Melody" pitchFamily="2" charset="-127"/>
              </a:rPr>
              <a:t>.</a:t>
            </a:r>
          </a:p>
          <a:p>
            <a:r>
              <a:rPr lang="ko-KR" altLang="en-US" sz="1600" dirty="0" smtClean="0">
                <a:latin typeface="Hi Melody" pitchFamily="2" charset="-127"/>
                <a:ea typeface="Hi Melody" pitchFamily="2" charset="-127"/>
              </a:rPr>
              <a:t>링크는 </a:t>
            </a:r>
            <a:r>
              <a:rPr lang="en-US" altLang="ko-KR" sz="1600" dirty="0" smtClean="0">
                <a:latin typeface="Hi Melody" pitchFamily="2" charset="-127"/>
                <a:ea typeface="Hi Melody" pitchFamily="2" charset="-127"/>
              </a:rPr>
              <a:t>_blank</a:t>
            </a:r>
            <a:r>
              <a:rPr lang="ko-KR" altLang="en-US" sz="1600" dirty="0" smtClean="0">
                <a:latin typeface="Hi Melody" pitchFamily="2" charset="-127"/>
                <a:ea typeface="Hi Melody" pitchFamily="2" charset="-127"/>
              </a:rPr>
              <a:t>로 </a:t>
            </a:r>
            <a:r>
              <a:rPr lang="ko-KR" altLang="en-US" sz="1600" smtClean="0">
                <a:latin typeface="Hi Melody" pitchFamily="2" charset="-127"/>
                <a:ea typeface="Hi Melody" pitchFamily="2" charset="-127"/>
              </a:rPr>
              <a:t>설정</a:t>
            </a:r>
            <a:r>
              <a:rPr lang="en-US" altLang="ko-KR" sz="1600" smtClean="0">
                <a:latin typeface="Hi Melody" pitchFamily="2" charset="-127"/>
                <a:ea typeface="Hi Melody" pitchFamily="2" charset="-127"/>
              </a:rPr>
              <a:t>.</a:t>
            </a:r>
          </a:p>
          <a:p>
            <a:endParaRPr lang="en-US" altLang="ko-KR" sz="2000" dirty="0">
              <a:latin typeface="Hi Melody" pitchFamily="2" charset="-127"/>
              <a:ea typeface="Hi Melody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16061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624016" y="337124"/>
            <a:ext cx="10515600" cy="789907"/>
          </a:xfrm>
        </p:spPr>
        <p:txBody>
          <a:bodyPr>
            <a:normAutofit/>
          </a:bodyPr>
          <a:lstStyle/>
          <a:p>
            <a:r>
              <a:rPr lang="ko-KR" altLang="en-US" sz="1800" dirty="0" smtClean="0"/>
              <a:t>실습 </a:t>
            </a:r>
            <a:r>
              <a:rPr lang="en-US" altLang="ko-KR" sz="1800" dirty="0" smtClean="0"/>
              <a:t>2-1   </a:t>
            </a:r>
            <a:r>
              <a:rPr lang="ko-KR" altLang="en-US" sz="2800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자기소개 페이지 만들기</a:t>
            </a:r>
            <a:endParaRPr lang="ko-KR" altLang="en-US" sz="2800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</p:txBody>
      </p:sp>
      <p:pic>
        <p:nvPicPr>
          <p:cNvPr id="1026" name="Picture 2" descr="wadiz X ICONIX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21" r="42055"/>
          <a:stretch/>
        </p:blipFill>
        <p:spPr bwMode="auto">
          <a:xfrm>
            <a:off x="140758" y="1207399"/>
            <a:ext cx="2097835" cy="2339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962568" y="1397792"/>
            <a:ext cx="4600940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>
                <a:latin typeface="Hi Melody" pitchFamily="2" charset="-127"/>
                <a:ea typeface="Hi Melody" pitchFamily="2" charset="-127"/>
              </a:rPr>
              <a:t>안녕하세요</a:t>
            </a:r>
            <a:r>
              <a:rPr lang="en-US" altLang="ko-KR" dirty="0" smtClean="0">
                <a:latin typeface="Hi Melody" pitchFamily="2" charset="-127"/>
                <a:ea typeface="Hi Melody" pitchFamily="2" charset="-127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ko-KR" altLang="en-US" dirty="0" err="1" smtClean="0">
                <a:latin typeface="Hi Melody" pitchFamily="2" charset="-127"/>
                <a:ea typeface="Hi Melody" pitchFamily="2" charset="-127"/>
              </a:rPr>
              <a:t>프론트엔드</a:t>
            </a:r>
            <a:r>
              <a:rPr lang="en-US" altLang="ko-KR" dirty="0" smtClean="0">
                <a:latin typeface="Hi Melody" pitchFamily="2" charset="-127"/>
                <a:ea typeface="Hi Melody" pitchFamily="2" charset="-127"/>
              </a:rPr>
              <a:t>, </a:t>
            </a:r>
            <a:r>
              <a:rPr lang="ko-KR" altLang="en-US" dirty="0" err="1" smtClean="0">
                <a:latin typeface="Hi Melody" pitchFamily="2" charset="-127"/>
                <a:ea typeface="Hi Melody" pitchFamily="2" charset="-127"/>
              </a:rPr>
              <a:t>백엔드</a:t>
            </a:r>
            <a:r>
              <a:rPr lang="en-US" altLang="ko-KR" dirty="0" smtClean="0">
                <a:latin typeface="Hi Melody" pitchFamily="2" charset="-127"/>
                <a:ea typeface="Hi Melody" pitchFamily="2" charset="-127"/>
              </a:rPr>
              <a:t>, </a:t>
            </a:r>
            <a:r>
              <a:rPr lang="ko-KR" altLang="en-US" dirty="0" err="1" smtClean="0">
                <a:latin typeface="Hi Melody" pitchFamily="2" charset="-127"/>
                <a:ea typeface="Hi Melody" pitchFamily="2" charset="-127"/>
              </a:rPr>
              <a:t>풀스택</a:t>
            </a:r>
            <a:r>
              <a:rPr lang="ko-KR" altLang="en-US" dirty="0" smtClean="0">
                <a:latin typeface="Hi Melody" pitchFamily="2" charset="-127"/>
                <a:ea typeface="Hi Melody" pitchFamily="2" charset="-127"/>
              </a:rPr>
              <a:t> 웹 기술에 관심을 가지고 </a:t>
            </a:r>
            <a:endParaRPr lang="en-US" altLang="ko-KR" dirty="0" smtClean="0">
              <a:latin typeface="Hi Melody" pitchFamily="2" charset="-127"/>
              <a:ea typeface="Hi Melody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smtClean="0">
                <a:latin typeface="Hi Melody" pitchFamily="2" charset="-127"/>
                <a:ea typeface="Hi Melody" pitchFamily="2" charset="-127"/>
              </a:rPr>
              <a:t>공부 중입니다</a:t>
            </a:r>
            <a:r>
              <a:rPr lang="en-US" altLang="ko-KR" dirty="0" smtClean="0">
                <a:latin typeface="Hi Melody" pitchFamily="2" charset="-127"/>
                <a:ea typeface="Hi Melody" pitchFamily="2" charset="-127"/>
              </a:rPr>
              <a:t>. </a:t>
            </a:r>
            <a:r>
              <a:rPr lang="ko-KR" altLang="en-US" dirty="0" smtClean="0">
                <a:latin typeface="Hi Melody" pitchFamily="2" charset="-127"/>
                <a:ea typeface="Hi Melody" pitchFamily="2" charset="-127"/>
              </a:rPr>
              <a:t>즐겁게 코딩 중입니다</a:t>
            </a:r>
            <a:r>
              <a:rPr lang="en-US" altLang="ko-KR" dirty="0" smtClean="0">
                <a:latin typeface="Hi Melody" pitchFamily="2" charset="-127"/>
                <a:ea typeface="Hi Melody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 smtClean="0">
                <a:latin typeface="Hi Melody" pitchFamily="2" charset="-127"/>
                <a:ea typeface="Hi Melody" pitchFamily="2" charset="-127"/>
              </a:rPr>
              <a:t>제 </a:t>
            </a:r>
            <a:r>
              <a:rPr lang="en-US" altLang="ko-KR" dirty="0" err="1" smtClean="0">
                <a:latin typeface="Hi Melody" pitchFamily="2" charset="-127"/>
                <a:ea typeface="Hi Melody" pitchFamily="2" charset="-127"/>
              </a:rPr>
              <a:t>mbti</a:t>
            </a:r>
            <a:r>
              <a:rPr lang="ko-KR" altLang="en-US" dirty="0" smtClean="0">
                <a:latin typeface="Hi Melody" pitchFamily="2" charset="-127"/>
                <a:ea typeface="Hi Melody" pitchFamily="2" charset="-127"/>
              </a:rPr>
              <a:t>는</a:t>
            </a:r>
            <a:r>
              <a:rPr lang="en-US" altLang="ko-KR" dirty="0" smtClean="0">
                <a:latin typeface="Hi Melody" pitchFamily="2" charset="-127"/>
                <a:ea typeface="Hi Melody" pitchFamily="2" charset="-127"/>
              </a:rPr>
              <a:t>……. </a:t>
            </a:r>
            <a:r>
              <a:rPr lang="ko-KR" altLang="en-US" dirty="0" smtClean="0">
                <a:latin typeface="Hi Melody" pitchFamily="2" charset="-127"/>
                <a:ea typeface="Hi Melody" pitchFamily="2" charset="-127"/>
              </a:rPr>
              <a:t>좋아하는 것은</a:t>
            </a:r>
            <a:r>
              <a:rPr lang="en-US" altLang="ko-KR" dirty="0" smtClean="0">
                <a:latin typeface="Hi Melody" pitchFamily="2" charset="-127"/>
                <a:ea typeface="Hi Melody" pitchFamily="2" charset="-127"/>
              </a:rPr>
              <a:t>.. 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>
                <a:latin typeface="Hi Melody" pitchFamily="2" charset="-127"/>
                <a:ea typeface="Hi Melody" pitchFamily="2" charset="-127"/>
              </a:rPr>
              <a:t>``</a:t>
            </a:r>
            <a:r>
              <a:rPr lang="ko-KR" altLang="en-US" dirty="0" smtClean="0">
                <a:latin typeface="Hi Melody" pitchFamily="2" charset="-127"/>
                <a:ea typeface="Hi Melody" pitchFamily="2" charset="-127"/>
              </a:rPr>
              <a:t>만들고 싶은 것</a:t>
            </a:r>
            <a:r>
              <a:rPr lang="en-US" altLang="ko-KR" dirty="0" smtClean="0">
                <a:latin typeface="Hi Melody" pitchFamily="2" charset="-127"/>
                <a:ea typeface="Hi Melody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 smtClean="0">
                <a:latin typeface="Hi Melody" pitchFamily="2" charset="-127"/>
                <a:ea typeface="Hi Melody" pitchFamily="2" charset="-127"/>
              </a:rPr>
              <a:t>앞으로 하게 될 작업 물</a:t>
            </a:r>
            <a:endParaRPr lang="en-US" altLang="ko-KR" dirty="0" smtClean="0">
              <a:latin typeface="Hi Melody" pitchFamily="2" charset="-127"/>
              <a:ea typeface="Hi Melody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latin typeface="Hi Melody" pitchFamily="2" charset="-127"/>
                <a:ea typeface="Hi Melody" pitchFamily="2" charset="-127"/>
              </a:rPr>
              <a:t>        1. HTML </a:t>
            </a:r>
            <a:r>
              <a:rPr lang="ko-KR" altLang="en-US" dirty="0" err="1" smtClean="0">
                <a:latin typeface="Hi Melody" pitchFamily="2" charset="-127"/>
                <a:ea typeface="Hi Melody" pitchFamily="2" charset="-127"/>
              </a:rPr>
              <a:t>웹표준</a:t>
            </a:r>
            <a:r>
              <a:rPr lang="en-US" altLang="ko-KR" dirty="0" smtClean="0">
                <a:latin typeface="Hi Melody" pitchFamily="2" charset="-127"/>
                <a:ea typeface="Hi Melody" pitchFamily="2" charset="-127"/>
              </a:rPr>
              <a:t>, </a:t>
            </a:r>
            <a:r>
              <a:rPr lang="ko-KR" altLang="en-US" dirty="0" err="1" smtClean="0">
                <a:latin typeface="Hi Melody" pitchFamily="2" charset="-127"/>
                <a:ea typeface="Hi Melody" pitchFamily="2" charset="-127"/>
              </a:rPr>
              <a:t>웹접근성</a:t>
            </a:r>
            <a:r>
              <a:rPr lang="en-US" altLang="ko-KR" dirty="0" smtClean="0">
                <a:latin typeface="Hi Melody" pitchFamily="2" charset="-127"/>
                <a:ea typeface="Hi Melody" pitchFamily="2" charset="-127"/>
              </a:rPr>
              <a:t>, </a:t>
            </a:r>
            <a:r>
              <a:rPr lang="ko-KR" altLang="en-US" dirty="0" err="1" smtClean="0">
                <a:latin typeface="Hi Melody" pitchFamily="2" charset="-127"/>
                <a:ea typeface="Hi Melody" pitchFamily="2" charset="-127"/>
              </a:rPr>
              <a:t>웹반응형</a:t>
            </a:r>
            <a:r>
              <a:rPr lang="ko-KR" altLang="en-US" dirty="0" smtClean="0">
                <a:latin typeface="Hi Melody" pitchFamily="2" charset="-127"/>
                <a:ea typeface="Hi Melody" pitchFamily="2" charset="-127"/>
              </a:rPr>
              <a:t> </a:t>
            </a:r>
            <a:endParaRPr lang="en-US" altLang="ko-KR" dirty="0" smtClean="0">
              <a:latin typeface="Hi Melody" pitchFamily="2" charset="-127"/>
              <a:ea typeface="Hi Melody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Hi Melody" pitchFamily="2" charset="-127"/>
                <a:ea typeface="Hi Melody" pitchFamily="2" charset="-127"/>
              </a:rPr>
              <a:t> </a:t>
            </a:r>
            <a:r>
              <a:rPr lang="en-US" altLang="ko-KR" dirty="0" smtClean="0">
                <a:latin typeface="Hi Melody" pitchFamily="2" charset="-127"/>
                <a:ea typeface="Hi Melody" pitchFamily="2" charset="-127"/>
              </a:rPr>
              <a:t>       2. </a:t>
            </a:r>
            <a:r>
              <a:rPr lang="ko-KR" altLang="en-US" dirty="0" smtClean="0">
                <a:latin typeface="Hi Melody" pitchFamily="2" charset="-127"/>
                <a:ea typeface="Hi Melody" pitchFamily="2" charset="-127"/>
              </a:rPr>
              <a:t>스타일</a:t>
            </a:r>
            <a:r>
              <a:rPr lang="en-US" altLang="ko-KR" dirty="0" smtClean="0">
                <a:latin typeface="Hi Melody" pitchFamily="2" charset="-127"/>
                <a:ea typeface="Hi Melody" pitchFamily="2" charset="-127"/>
              </a:rPr>
              <a:t>CSS, </a:t>
            </a:r>
            <a:r>
              <a:rPr lang="ko-KR" altLang="en-US" dirty="0" err="1" smtClean="0">
                <a:latin typeface="Hi Melody" pitchFamily="2" charset="-127"/>
                <a:ea typeface="Hi Melody" pitchFamily="2" charset="-127"/>
              </a:rPr>
              <a:t>웹디자인</a:t>
            </a:r>
            <a:r>
              <a:rPr lang="ko-KR" altLang="en-US" dirty="0" smtClean="0">
                <a:latin typeface="Hi Melody" pitchFamily="2" charset="-127"/>
                <a:ea typeface="Hi Melody" pitchFamily="2" charset="-127"/>
              </a:rPr>
              <a:t> </a:t>
            </a:r>
            <a:endParaRPr lang="en-US" altLang="ko-KR" dirty="0" smtClean="0">
              <a:latin typeface="Hi Melody" pitchFamily="2" charset="-127"/>
              <a:ea typeface="Hi Melody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Hi Melody" pitchFamily="2" charset="-127"/>
                <a:ea typeface="Hi Melody" pitchFamily="2" charset="-127"/>
              </a:rPr>
              <a:t> </a:t>
            </a:r>
            <a:r>
              <a:rPr lang="en-US" altLang="ko-KR" dirty="0" smtClean="0">
                <a:latin typeface="Hi Melody" pitchFamily="2" charset="-127"/>
                <a:ea typeface="Hi Melody" pitchFamily="2" charset="-127"/>
              </a:rPr>
              <a:t>       3. </a:t>
            </a:r>
            <a:r>
              <a:rPr lang="ko-KR" altLang="en-US" dirty="0" smtClean="0">
                <a:latin typeface="Hi Melody" pitchFamily="2" charset="-127"/>
                <a:ea typeface="Hi Melody" pitchFamily="2" charset="-127"/>
              </a:rPr>
              <a:t>자바스크립트 기초</a:t>
            </a:r>
            <a:endParaRPr lang="en-US" altLang="ko-KR" dirty="0">
              <a:latin typeface="Hi Melody" pitchFamily="2" charset="-127"/>
              <a:ea typeface="Hi Melody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dirty="0" smtClean="0">
              <a:latin typeface="Hi Melody" pitchFamily="2" charset="-127"/>
              <a:ea typeface="Hi Melody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latin typeface="Hi Melody" pitchFamily="2" charset="-127"/>
                <a:ea typeface="Hi Melody" pitchFamily="2" charset="-127"/>
              </a:rPr>
              <a:t>SNS</a:t>
            </a:r>
            <a:r>
              <a:rPr lang="ko-KR" altLang="en-US" dirty="0" smtClean="0">
                <a:latin typeface="Hi Melody" pitchFamily="2" charset="-127"/>
                <a:ea typeface="Hi Melody" pitchFamily="2" charset="-127"/>
              </a:rPr>
              <a:t>주소 링크</a:t>
            </a:r>
            <a:endParaRPr lang="en-US" altLang="ko-KR" dirty="0" smtClean="0">
              <a:latin typeface="Hi Melody" pitchFamily="2" charset="-127"/>
              <a:ea typeface="Hi Melody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latin typeface="Hi Melody" pitchFamily="2" charset="-127"/>
                <a:ea typeface="Hi Melody" pitchFamily="2" charset="-127"/>
              </a:rPr>
              <a:t>        </a:t>
            </a:r>
            <a:r>
              <a:rPr lang="ko-KR" altLang="en-US" dirty="0" err="1" smtClean="0">
                <a:latin typeface="Hi Melody" pitchFamily="2" charset="-127"/>
                <a:ea typeface="Hi Melody" pitchFamily="2" charset="-127"/>
              </a:rPr>
              <a:t>블로그</a:t>
            </a:r>
            <a:r>
              <a:rPr lang="en-US" altLang="ko-KR" dirty="0" smtClean="0">
                <a:latin typeface="Hi Melody" pitchFamily="2" charset="-127"/>
                <a:ea typeface="Hi Melody" pitchFamily="2" charset="-127"/>
              </a:rPr>
              <a:t>, </a:t>
            </a:r>
            <a:r>
              <a:rPr lang="ko-KR" altLang="en-US" dirty="0" err="1" smtClean="0">
                <a:latin typeface="Hi Melody" pitchFamily="2" charset="-127"/>
                <a:ea typeface="Hi Melody" pitchFamily="2" charset="-127"/>
              </a:rPr>
              <a:t>인스타그램</a:t>
            </a:r>
            <a:r>
              <a:rPr lang="en-US" altLang="ko-KR" dirty="0" smtClean="0">
                <a:latin typeface="Hi Melody" pitchFamily="2" charset="-127"/>
                <a:ea typeface="Hi Melody" pitchFamily="2" charset="-127"/>
              </a:rPr>
              <a:t>, </a:t>
            </a:r>
            <a:endParaRPr lang="ko-KR" altLang="en-US" dirty="0">
              <a:latin typeface="Hi Melody" pitchFamily="2" charset="-127"/>
              <a:ea typeface="Hi Melody" pitchFamily="2" charset="-127"/>
            </a:endParaRPr>
          </a:p>
        </p:txBody>
      </p:sp>
      <p:pic>
        <p:nvPicPr>
          <p:cNvPr id="1030" name="Picture 6" descr="파일:Instagram logo 2016.svg - 위키백과, 우리 모두의 백과사전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5228" y="6093408"/>
            <a:ext cx="279259" cy="274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자주 찾는 SNS로고 ai원본파일 무료 다운로드하세요.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4" t="39148" r="79945" b="39283"/>
          <a:stretch/>
        </p:blipFill>
        <p:spPr bwMode="auto">
          <a:xfrm>
            <a:off x="4554487" y="6007197"/>
            <a:ext cx="443332" cy="468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자주 찾는 SNS로고 ai원본파일 무료 다운로드하세요.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141" t="11276" r="31309" b="72375"/>
          <a:stretch/>
        </p:blipFill>
        <p:spPr bwMode="auto">
          <a:xfrm>
            <a:off x="4970297" y="6063197"/>
            <a:ext cx="332460" cy="304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286989" y="1141031"/>
            <a:ext cx="6564842" cy="552546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0" name="Picture 2" descr="https://i.pinimg.com/736x/1c/8b/65/1c8b65341e984b0f8ba411c6c22d6b1a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0154" y="12998"/>
            <a:ext cx="6667500" cy="666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0687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rcRect l="5734" r="7342"/>
          <a:stretch/>
        </p:blipFill>
        <p:spPr>
          <a:xfrm>
            <a:off x="2380500" y="287383"/>
            <a:ext cx="8220511" cy="630478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299155" y="4220307"/>
            <a:ext cx="593811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400" smtClean="0"/>
              <a:t> 2003</a:t>
            </a:r>
            <a:endParaRPr lang="ko-KR" altLang="en-US" sz="140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98106" y="2296257"/>
            <a:ext cx="2381250" cy="1924050"/>
          </a:xfrm>
          <a:prstGeom prst="rect">
            <a:avLst/>
          </a:prstGeom>
        </p:spPr>
      </p:pic>
      <p:pic>
        <p:nvPicPr>
          <p:cNvPr id="1036" name="Picture 12" descr="월드와이드웹(WWW)을 만든 팀 버너스 리(Tim Berners-Lee) 인터뷰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19825" y="0"/>
            <a:ext cx="2600325" cy="175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77766" y="1175658"/>
            <a:ext cx="921461" cy="909229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77766" y="4833257"/>
            <a:ext cx="1086225" cy="621745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34594" y="5453840"/>
            <a:ext cx="343172" cy="288545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9"/>
          <a:srcRect l="10727" r="11697" b="28870"/>
          <a:stretch/>
        </p:blipFill>
        <p:spPr>
          <a:xfrm>
            <a:off x="10033725" y="5352326"/>
            <a:ext cx="2032000" cy="1239838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2349845" y="6161090"/>
            <a:ext cx="7603363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400" smtClean="0"/>
              <a:t>2022                                                                                                                                                                                </a:t>
            </a:r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803189" y="343977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948100" y="1699847"/>
            <a:ext cx="1391728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mtClean="0">
                <a:solidFill>
                  <a:srgbClr val="0000FF"/>
                </a:solidFill>
              </a:rPr>
              <a:t>팀 버너스리</a:t>
            </a:r>
            <a:endParaRPr lang="ko-KR" altLang="en-US">
              <a:solidFill>
                <a:srgbClr val="0000FF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669973" y="2141244"/>
            <a:ext cx="1622560" cy="1667861"/>
            <a:chOff x="669973" y="2141244"/>
            <a:chExt cx="1622560" cy="1667861"/>
          </a:xfrm>
        </p:grpSpPr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63172" y="2141244"/>
              <a:ext cx="1298529" cy="1298529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669973" y="3439773"/>
              <a:ext cx="1622560" cy="369332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ko-KR" altLang="en-US" smtClean="0">
                  <a:solidFill>
                    <a:srgbClr val="0000FF"/>
                  </a:solidFill>
                </a:rPr>
                <a:t>마크 앤드리슨</a:t>
              </a:r>
              <a:endParaRPr lang="ko-KR" altLang="en-US">
                <a:solidFill>
                  <a:srgbClr val="0000FF"/>
                </a:solidFill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9905147" y="4220307"/>
            <a:ext cx="1338828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mtClean="0">
                <a:solidFill>
                  <a:srgbClr val="0000FF"/>
                </a:solidFill>
              </a:rPr>
              <a:t>스티브잡스</a:t>
            </a:r>
            <a:endParaRPr lang="ko-KR" altLang="en-US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927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6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5891" y="598250"/>
            <a:ext cx="6161276" cy="5180376"/>
          </a:xfrm>
          <a:prstGeom prst="rect">
            <a:avLst/>
          </a:prstGeom>
        </p:spPr>
      </p:pic>
      <p:pic>
        <p:nvPicPr>
          <p:cNvPr id="2050" name="Picture 2" descr="선생님들, 신입 개발자 포트폴리오 피드백 부탁드립니다.. | OKK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386" y="3133213"/>
            <a:ext cx="2552827" cy="3612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velog.velcdn.com/images/ddorong/post/a8ca9f84-7d1a-415a-a65d-9278c2ffe4fb/image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6937" y="598250"/>
            <a:ext cx="5205063" cy="2783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신입/주니어 프론트엔드 개발자 이력서 잘 쓰는 법 (feat. 프론트엔드 개발자 합격 포트폴리오와 면접 기출 문제 공유) |  zero-bas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386" y="91440"/>
            <a:ext cx="3813966" cy="2671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58780" y="3805356"/>
            <a:ext cx="5250766" cy="2940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014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i.pinimg.com/736x/1c/8b/65/1c8b65341e984b0f8ba411c6c22d6b1a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8057" y="0"/>
            <a:ext cx="6667500" cy="666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2819" y="0"/>
            <a:ext cx="5417105" cy="68580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114726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529"/>
          <a:stretch/>
        </p:blipFill>
        <p:spPr>
          <a:xfrm>
            <a:off x="480135" y="731120"/>
            <a:ext cx="2980839" cy="216127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2182" y="1662544"/>
            <a:ext cx="7667602" cy="4253345"/>
          </a:xfrm>
          <a:prstGeom prst="rect">
            <a:avLst/>
          </a:prstGeom>
          <a:ln>
            <a:solidFill>
              <a:schemeClr val="accent2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83016"/>
            <a:ext cx="4653076" cy="2819522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5" name="TextBox 4"/>
          <p:cNvSpPr txBox="1"/>
          <p:nvPr/>
        </p:nvSpPr>
        <p:spPr>
          <a:xfrm>
            <a:off x="4685" y="2651760"/>
            <a:ext cx="950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rgbClr val="0033CC"/>
                </a:solidFill>
              </a:rPr>
              <a:t>예제</a:t>
            </a:r>
            <a:r>
              <a:rPr lang="en-US" altLang="ko-KR" dirty="0" smtClean="0">
                <a:solidFill>
                  <a:srgbClr val="0033CC"/>
                </a:solidFill>
              </a:rPr>
              <a:t>1-4</a:t>
            </a:r>
            <a:endParaRPr lang="ko-KR" altLang="en-US" dirty="0">
              <a:solidFill>
                <a:srgbClr val="0033CC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9804" y="5625539"/>
            <a:ext cx="17315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solidFill>
                  <a:srgbClr val="0000FF"/>
                </a:solidFill>
              </a:rPr>
              <a:t>추가로 만들어보세요</a:t>
            </a:r>
            <a:r>
              <a:rPr lang="en-US" altLang="ko-KR" sz="1200" dirty="0" smtClean="0">
                <a:solidFill>
                  <a:srgbClr val="0000FF"/>
                </a:solidFill>
              </a:rPr>
              <a:t>~</a:t>
            </a:r>
            <a:endParaRPr lang="ko-KR" altLang="en-US" sz="1200" dirty="0">
              <a:solidFill>
                <a:srgbClr val="0000FF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602182" y="469510"/>
            <a:ext cx="43749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테이블 </a:t>
            </a:r>
            <a:r>
              <a:rPr lang="en-US" altLang="ko-KR" sz="2800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table </a:t>
            </a:r>
            <a:r>
              <a:rPr lang="ko-KR" altLang="en-US" sz="2800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표</a:t>
            </a:r>
            <a:r>
              <a:rPr lang="en-US" altLang="ko-KR" sz="2800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 </a:t>
            </a:r>
            <a:r>
              <a:rPr lang="ko-KR" altLang="en-US" sz="2800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만들기</a:t>
            </a:r>
            <a:r>
              <a:rPr lang="en-US" altLang="ko-KR" sz="2800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.</a:t>
            </a:r>
            <a:endParaRPr lang="ko-KR" altLang="en-US" sz="2800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2330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6585" y="1740310"/>
            <a:ext cx="6394911" cy="3028613"/>
          </a:xfrm>
          <a:prstGeom prst="rect">
            <a:avLst/>
          </a:prstGeom>
          <a:ln>
            <a:solidFill>
              <a:schemeClr val="accent2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2" t="30735" r="3860" b="11439"/>
          <a:stretch/>
        </p:blipFill>
        <p:spPr>
          <a:xfrm>
            <a:off x="381837" y="2703007"/>
            <a:ext cx="3999244" cy="2009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917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736978"/>
            <a:ext cx="4373657" cy="883693"/>
          </a:xfrm>
        </p:spPr>
        <p:txBody>
          <a:bodyPr>
            <a:normAutofit/>
          </a:bodyPr>
          <a:lstStyle/>
          <a:p>
            <a:r>
              <a:rPr lang="ko-KR" altLang="en-US" sz="2000" dirty="0" smtClean="0"/>
              <a:t>실습</a:t>
            </a:r>
            <a:r>
              <a:rPr lang="en-US" altLang="ko-KR" sz="2000" dirty="0" smtClean="0"/>
              <a:t>1-2-1   </a:t>
            </a:r>
            <a:r>
              <a:rPr lang="ko-KR" altLang="en-US" sz="2800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테이블</a:t>
            </a:r>
            <a:r>
              <a:rPr lang="en-US" altLang="ko-KR" sz="2800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(</a:t>
            </a:r>
            <a:r>
              <a:rPr lang="ko-KR" altLang="en-US" sz="2800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표</a:t>
            </a:r>
            <a:r>
              <a:rPr lang="en-US" altLang="ko-KR" sz="2800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)</a:t>
            </a:r>
            <a:r>
              <a:rPr lang="ko-KR" altLang="en-US" sz="28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 </a:t>
            </a:r>
            <a:r>
              <a:rPr lang="ko-KR" altLang="en-US" sz="2800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만들기</a:t>
            </a:r>
            <a:r>
              <a:rPr lang="en-US" altLang="ko-KR" sz="2800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.</a:t>
            </a:r>
            <a:endParaRPr lang="ko-KR" altLang="en-US" sz="2800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</p:txBody>
      </p:sp>
      <p:graphicFrame>
        <p:nvGraphicFramePr>
          <p:cNvPr id="5" name="내용 개체 틀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84439713"/>
              </p:ext>
            </p:extLst>
          </p:nvPr>
        </p:nvGraphicFramePr>
        <p:xfrm>
          <a:off x="1225337" y="3048237"/>
          <a:ext cx="6172200" cy="185420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43050"/>
                <a:gridCol w="1543050"/>
                <a:gridCol w="1543050"/>
                <a:gridCol w="1543050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용도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중량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개수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가격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/>
                        <a:t>실속형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3kg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11~16</a:t>
                      </a:r>
                      <a:r>
                        <a:rPr lang="ko-KR" altLang="en-US" dirty="0" smtClean="0"/>
                        <a:t>과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17,000</a:t>
                      </a:r>
                      <a:r>
                        <a:rPr lang="ko-KR" altLang="en-US" dirty="0" smtClean="0"/>
                        <a:t>원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/>
                        <a:t>실속형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5kg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18~25</a:t>
                      </a:r>
                      <a:r>
                        <a:rPr lang="ko-KR" altLang="en-US" dirty="0" smtClean="0"/>
                        <a:t>과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25,000</a:t>
                      </a:r>
                      <a:r>
                        <a:rPr lang="ko-KR" altLang="en-US" dirty="0" smtClean="0"/>
                        <a:t>원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고급형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3kg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11~16</a:t>
                      </a:r>
                      <a:r>
                        <a:rPr lang="ko-KR" altLang="en-US" dirty="0" smtClean="0"/>
                        <a:t>과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28,000</a:t>
                      </a:r>
                      <a:r>
                        <a:rPr lang="ko-KR" altLang="en-US" dirty="0" smtClean="0"/>
                        <a:t>원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고급형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5kg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18~25</a:t>
                      </a:r>
                      <a:r>
                        <a:rPr lang="ko-KR" altLang="en-US" dirty="0" smtClean="0"/>
                        <a:t>과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47,000</a:t>
                      </a:r>
                      <a:r>
                        <a:rPr lang="ko-KR" altLang="en-US" dirty="0" smtClean="0"/>
                        <a:t>원</a:t>
                      </a:r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140039" y="2197288"/>
            <a:ext cx="4496486" cy="723333"/>
          </a:xfrm>
        </p:spPr>
        <p:txBody>
          <a:bodyPr>
            <a:normAutofit lnSpcReduction="10000"/>
          </a:bodyPr>
          <a:lstStyle/>
          <a:p>
            <a:r>
              <a:rPr lang="ko-KR" altLang="en-US" sz="2000" b="1" dirty="0" smtClean="0"/>
              <a:t>상품구성</a:t>
            </a:r>
            <a:endParaRPr lang="en-US" altLang="ko-KR" sz="2000" b="1" dirty="0" smtClean="0"/>
          </a:p>
          <a:p>
            <a:r>
              <a:rPr lang="en-US" altLang="ko-KR" sz="2000" b="1" dirty="0"/>
              <a:t>	</a:t>
            </a:r>
            <a:r>
              <a:rPr lang="ko-KR" altLang="en-US" sz="1800" dirty="0" err="1" smtClean="0"/>
              <a:t>실속형과</a:t>
            </a:r>
            <a:r>
              <a:rPr lang="ko-KR" altLang="en-US" sz="1800" dirty="0" smtClean="0"/>
              <a:t> 고급형 상품 구성</a:t>
            </a:r>
            <a:endParaRPr lang="ko-KR" altLang="en-US" sz="1800" dirty="0"/>
          </a:p>
        </p:txBody>
      </p:sp>
      <p:sp>
        <p:nvSpPr>
          <p:cNvPr id="6" name="직사각형 5"/>
          <p:cNvSpPr/>
          <p:nvPr/>
        </p:nvSpPr>
        <p:spPr>
          <a:xfrm>
            <a:off x="941697" y="1937981"/>
            <a:ext cx="6741994" cy="342558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8188656" y="2197288"/>
            <a:ext cx="3029997" cy="26725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&lt;h3&gt; </a:t>
            </a:r>
            <a:r>
              <a:rPr lang="ko-KR" altLang="en-US" dirty="0" smtClean="0"/>
              <a:t>문서 제목입력</a:t>
            </a:r>
            <a:endParaRPr lang="en-US" altLang="ko-KR" dirty="0" smtClean="0"/>
          </a:p>
          <a:p>
            <a:pPr>
              <a:spcAft>
                <a:spcPts val="1000"/>
              </a:spcAft>
            </a:pPr>
            <a:r>
              <a:rPr lang="en-US" altLang="ko-KR" spc="-150" dirty="0" smtClean="0">
                <a:latin typeface="+mj-ea"/>
                <a:ea typeface="+mj-ea"/>
              </a:rPr>
              <a:t>&lt;caption&gt; </a:t>
            </a:r>
            <a:r>
              <a:rPr lang="ko-KR" altLang="en-US" spc="-150" dirty="0" smtClean="0">
                <a:latin typeface="+mj-ea"/>
                <a:ea typeface="+mj-ea"/>
              </a:rPr>
              <a:t>테이블</a:t>
            </a:r>
            <a:r>
              <a:rPr lang="en-US" altLang="ko-KR" spc="-150" dirty="0" smtClean="0">
                <a:latin typeface="+mj-ea"/>
                <a:ea typeface="+mj-ea"/>
              </a:rPr>
              <a:t>(</a:t>
            </a:r>
            <a:r>
              <a:rPr lang="ko-KR" altLang="en-US" spc="-150" dirty="0" smtClean="0">
                <a:latin typeface="+mj-ea"/>
                <a:ea typeface="+mj-ea"/>
              </a:rPr>
              <a:t>표</a:t>
            </a:r>
            <a:r>
              <a:rPr lang="en-US" altLang="ko-KR" spc="-150" dirty="0" smtClean="0">
                <a:latin typeface="+mj-ea"/>
                <a:ea typeface="+mj-ea"/>
              </a:rPr>
              <a:t>) </a:t>
            </a:r>
            <a:r>
              <a:rPr lang="ko-KR" altLang="en-US" spc="-150" dirty="0" smtClean="0">
                <a:latin typeface="+mj-ea"/>
                <a:ea typeface="+mj-ea"/>
              </a:rPr>
              <a:t>제목입력</a:t>
            </a:r>
            <a:endParaRPr lang="en-US" altLang="ko-KR" spc="-150" dirty="0" smtClean="0">
              <a:latin typeface="+mj-ea"/>
              <a:ea typeface="+mj-ea"/>
            </a:endParaRPr>
          </a:p>
          <a:p>
            <a:pPr>
              <a:spcAft>
                <a:spcPts val="1000"/>
              </a:spcAft>
            </a:pPr>
            <a:r>
              <a:rPr lang="en-US" altLang="ko-KR" spc="-150" dirty="0" smtClean="0">
                <a:latin typeface="+mj-ea"/>
                <a:ea typeface="+mj-ea"/>
              </a:rPr>
              <a:t>&lt;</a:t>
            </a:r>
            <a:r>
              <a:rPr lang="en-US" altLang="ko-KR" spc="-150" dirty="0" err="1" smtClean="0">
                <a:latin typeface="+mj-ea"/>
                <a:ea typeface="+mj-ea"/>
              </a:rPr>
              <a:t>tr</a:t>
            </a:r>
            <a:r>
              <a:rPr lang="en-US" altLang="ko-KR" spc="-150" dirty="0" smtClean="0">
                <a:latin typeface="+mj-ea"/>
                <a:ea typeface="+mj-ea"/>
              </a:rPr>
              <a:t>&gt;</a:t>
            </a:r>
            <a:r>
              <a:rPr lang="ko-KR" altLang="en-US" spc="-150" dirty="0" smtClean="0">
                <a:latin typeface="+mj-ea"/>
                <a:ea typeface="+mj-ea"/>
              </a:rPr>
              <a:t>한 줄씩 감싸주기</a:t>
            </a:r>
            <a:r>
              <a:rPr lang="en-US" altLang="ko-KR" spc="-150" dirty="0" smtClean="0">
                <a:latin typeface="+mj-ea"/>
                <a:ea typeface="+mj-ea"/>
              </a:rPr>
              <a:t>. &lt;/</a:t>
            </a:r>
            <a:r>
              <a:rPr lang="en-US" altLang="ko-KR" spc="-150" dirty="0" err="1" smtClean="0">
                <a:latin typeface="+mj-ea"/>
                <a:ea typeface="+mj-ea"/>
              </a:rPr>
              <a:t>tr</a:t>
            </a:r>
            <a:r>
              <a:rPr lang="en-US" altLang="ko-KR" spc="-150" dirty="0" smtClean="0">
                <a:latin typeface="+mj-ea"/>
                <a:ea typeface="+mj-ea"/>
              </a:rPr>
              <a:t>&gt;</a:t>
            </a:r>
          </a:p>
          <a:p>
            <a:pPr>
              <a:spcAft>
                <a:spcPts val="1000"/>
              </a:spcAft>
            </a:pPr>
            <a:r>
              <a:rPr lang="en-US" altLang="ko-KR" spc="-150" dirty="0" smtClean="0">
                <a:latin typeface="+mj-ea"/>
                <a:ea typeface="+mj-ea"/>
              </a:rPr>
              <a:t>   &lt;</a:t>
            </a:r>
            <a:r>
              <a:rPr lang="en-US" altLang="ko-KR" spc="-150" dirty="0" err="1" smtClean="0">
                <a:latin typeface="+mj-ea"/>
                <a:ea typeface="+mj-ea"/>
              </a:rPr>
              <a:t>th</a:t>
            </a:r>
            <a:r>
              <a:rPr lang="en-US" altLang="ko-KR" spc="-150" dirty="0" smtClean="0">
                <a:latin typeface="+mj-ea"/>
                <a:ea typeface="+mj-ea"/>
              </a:rPr>
              <a:t>&gt;</a:t>
            </a:r>
            <a:r>
              <a:rPr lang="ko-KR" altLang="en-US" spc="-150" dirty="0" smtClean="0">
                <a:latin typeface="+mj-ea"/>
                <a:ea typeface="+mj-ea"/>
              </a:rPr>
              <a:t>태그 </a:t>
            </a:r>
            <a:r>
              <a:rPr lang="en-US" altLang="ko-KR" spc="-150" dirty="0" err="1" smtClean="0">
                <a:latin typeface="+mj-ea"/>
                <a:ea typeface="+mj-ea"/>
              </a:rPr>
              <a:t>thead</a:t>
            </a:r>
            <a:r>
              <a:rPr lang="en-US" altLang="ko-KR" spc="-150" dirty="0" smtClean="0">
                <a:latin typeface="+mj-ea"/>
                <a:ea typeface="+mj-ea"/>
              </a:rPr>
              <a:t> </a:t>
            </a:r>
            <a:r>
              <a:rPr lang="ko-KR" altLang="en-US" spc="-150" dirty="0" smtClean="0">
                <a:latin typeface="+mj-ea"/>
                <a:ea typeface="+mj-ea"/>
              </a:rPr>
              <a:t>맨 윗줄입력</a:t>
            </a:r>
            <a:endParaRPr lang="en-US" altLang="ko-KR" spc="-150" dirty="0" smtClean="0">
              <a:latin typeface="+mj-ea"/>
              <a:ea typeface="+mj-ea"/>
            </a:endParaRPr>
          </a:p>
          <a:p>
            <a:pPr>
              <a:spcAft>
                <a:spcPts val="1000"/>
              </a:spcAft>
            </a:pPr>
            <a:r>
              <a:rPr lang="en-US" altLang="ko-KR" spc="-150" dirty="0" smtClean="0">
                <a:latin typeface="+mj-ea"/>
                <a:ea typeface="+mj-ea"/>
              </a:rPr>
              <a:t>&lt;</a:t>
            </a:r>
            <a:r>
              <a:rPr lang="en-US" altLang="ko-KR" spc="-150" dirty="0" err="1" smtClean="0">
                <a:latin typeface="+mj-ea"/>
                <a:ea typeface="+mj-ea"/>
              </a:rPr>
              <a:t>tr</a:t>
            </a:r>
            <a:r>
              <a:rPr lang="en-US" altLang="ko-KR" spc="-150" dirty="0" smtClean="0">
                <a:latin typeface="+mj-ea"/>
                <a:ea typeface="+mj-ea"/>
              </a:rPr>
              <a:t>&gt;</a:t>
            </a:r>
            <a:r>
              <a:rPr lang="ko-KR" altLang="en-US" spc="-150" dirty="0" smtClean="0">
                <a:latin typeface="+mj-ea"/>
                <a:ea typeface="+mj-ea"/>
              </a:rPr>
              <a:t>한 줄씩 감싸주기</a:t>
            </a:r>
            <a:r>
              <a:rPr lang="en-US" altLang="ko-KR" spc="-150" dirty="0" smtClean="0">
                <a:latin typeface="+mj-ea"/>
                <a:ea typeface="+mj-ea"/>
              </a:rPr>
              <a:t>. &lt;/</a:t>
            </a:r>
            <a:r>
              <a:rPr lang="en-US" altLang="ko-KR" spc="-150" dirty="0" err="1" smtClean="0">
                <a:latin typeface="+mj-ea"/>
                <a:ea typeface="+mj-ea"/>
              </a:rPr>
              <a:t>tr</a:t>
            </a:r>
            <a:r>
              <a:rPr lang="en-US" altLang="ko-KR" spc="-150" dirty="0" smtClean="0">
                <a:latin typeface="+mj-ea"/>
                <a:ea typeface="+mj-ea"/>
              </a:rPr>
              <a:t>&gt;</a:t>
            </a:r>
          </a:p>
          <a:p>
            <a:pPr>
              <a:spcAft>
                <a:spcPts val="1000"/>
              </a:spcAft>
            </a:pPr>
            <a:r>
              <a:rPr lang="en-US" altLang="ko-KR" spc="-150" dirty="0" smtClean="0">
                <a:latin typeface="+mj-ea"/>
                <a:ea typeface="+mj-ea"/>
              </a:rPr>
              <a:t>   &lt;td&gt; </a:t>
            </a:r>
            <a:r>
              <a:rPr lang="ko-KR" altLang="en-US" spc="-150" dirty="0" smtClean="0">
                <a:latin typeface="+mj-ea"/>
                <a:ea typeface="+mj-ea"/>
              </a:rPr>
              <a:t>칸의 내용입력 태그</a:t>
            </a:r>
            <a:endParaRPr lang="en-US" altLang="ko-KR" spc="-150" dirty="0" smtClean="0">
              <a:latin typeface="+mj-ea"/>
              <a:ea typeface="+mj-ea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21165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24665" y="507223"/>
            <a:ext cx="4132863" cy="12311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셀 병합</a:t>
            </a:r>
            <a:endParaRPr lang="en-US" altLang="ko-KR" sz="2800" b="1" dirty="0" smtClean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  <a:p>
            <a:r>
              <a:rPr lang="en-US" altLang="ko-KR" sz="2800" b="1" dirty="0" err="1" smtClean="0">
                <a:solidFill>
                  <a:srgbClr val="0033CC"/>
                </a:solidFill>
                <a:latin typeface="HY목각파임B" panose="02030600000101010101" pitchFamily="18" charset="-127"/>
                <a:ea typeface="HY목각파임B" panose="02030600000101010101" pitchFamily="18" charset="-127"/>
              </a:rPr>
              <a:t>colspan</a:t>
            </a:r>
            <a:r>
              <a:rPr lang="ko-KR" altLang="en-US" sz="2800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과 </a:t>
            </a:r>
            <a:r>
              <a:rPr lang="en-US" altLang="ko-KR" sz="2800" b="1" dirty="0" err="1" smtClean="0">
                <a:solidFill>
                  <a:srgbClr val="F76C03"/>
                </a:solidFill>
                <a:latin typeface="HY목각파임B" panose="02030600000101010101" pitchFamily="18" charset="-127"/>
                <a:ea typeface="HY목각파임B" panose="02030600000101010101" pitchFamily="18" charset="-127"/>
              </a:rPr>
              <a:t>rowspan</a:t>
            </a:r>
            <a:endParaRPr lang="en-US" altLang="ko-KR" sz="2800" b="1" dirty="0">
              <a:solidFill>
                <a:srgbClr val="F76C03"/>
              </a:solidFill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0792" y="2151305"/>
            <a:ext cx="8111208" cy="3797806"/>
          </a:xfrm>
          <a:prstGeom prst="rect">
            <a:avLst/>
          </a:prstGeom>
          <a:ln>
            <a:solidFill>
              <a:schemeClr val="accent2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70" r="5468"/>
          <a:stretch/>
        </p:blipFill>
        <p:spPr>
          <a:xfrm>
            <a:off x="884255" y="2672323"/>
            <a:ext cx="2984360" cy="2235200"/>
          </a:xfrm>
          <a:prstGeom prst="rect">
            <a:avLst/>
          </a:prstGeom>
        </p:spPr>
      </p:pic>
      <p:cxnSp>
        <p:nvCxnSpPr>
          <p:cNvPr id="6" name="구부러진 연결선 5"/>
          <p:cNvCxnSpPr>
            <a:stCxn id="2" idx="1"/>
          </p:cNvCxnSpPr>
          <p:nvPr/>
        </p:nvCxnSpPr>
        <p:spPr>
          <a:xfrm rot="10800000" flipH="1" flipV="1">
            <a:off x="1024664" y="1122775"/>
            <a:ext cx="340111" cy="2248221"/>
          </a:xfrm>
          <a:prstGeom prst="curvedConnector4">
            <a:avLst>
              <a:gd name="adj1" fmla="val -211672"/>
              <a:gd name="adj2" fmla="val 96471"/>
            </a:avLst>
          </a:prstGeom>
          <a:ln w="762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구부러진 연결선 36"/>
          <p:cNvCxnSpPr/>
          <p:nvPr/>
        </p:nvCxnSpPr>
        <p:spPr>
          <a:xfrm rot="5400000">
            <a:off x="2041175" y="2244222"/>
            <a:ext cx="2702257" cy="1434684"/>
          </a:xfrm>
          <a:prstGeom prst="curvedConnector3">
            <a:avLst>
              <a:gd name="adj1" fmla="val 97475"/>
            </a:avLst>
          </a:prstGeom>
          <a:ln w="76200">
            <a:solidFill>
              <a:srgbClr val="F76C0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539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74" y="2095949"/>
            <a:ext cx="3552825" cy="15240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0486" y="363454"/>
            <a:ext cx="7096125" cy="6115050"/>
          </a:xfrm>
          <a:prstGeom prst="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</p:pic>
      <p:sp>
        <p:nvSpPr>
          <p:cNvPr id="4" name="TextBox 3"/>
          <p:cNvSpPr txBox="1"/>
          <p:nvPr/>
        </p:nvSpPr>
        <p:spPr>
          <a:xfrm>
            <a:off x="8162365" y="5042647"/>
            <a:ext cx="23679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간단히 내부스타일을 </a:t>
            </a:r>
            <a:endParaRPr lang="en-US" altLang="ko-KR" dirty="0" smtClean="0"/>
          </a:p>
          <a:p>
            <a:r>
              <a:rPr lang="ko-KR" altLang="en-US" dirty="0" smtClean="0"/>
              <a:t>사용해 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14736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9132" y="80075"/>
            <a:ext cx="4911366" cy="537275"/>
          </a:xfrm>
        </p:spPr>
        <p:txBody>
          <a:bodyPr>
            <a:normAutofit fontScale="90000"/>
          </a:bodyPr>
          <a:lstStyle/>
          <a:p>
            <a:r>
              <a:rPr lang="ko-KR" altLang="en-US" sz="2000" dirty="0" smtClean="0"/>
              <a:t>실습</a:t>
            </a:r>
            <a:r>
              <a:rPr lang="en-US" altLang="ko-KR" sz="2000" dirty="0" smtClean="0"/>
              <a:t>1-2 </a:t>
            </a:r>
            <a:r>
              <a:rPr lang="ko-KR" altLang="en-US" sz="2800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테이블</a:t>
            </a:r>
            <a:r>
              <a:rPr lang="en-US" altLang="ko-KR" sz="2800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(</a:t>
            </a:r>
            <a:r>
              <a:rPr lang="ko-KR" altLang="en-US" sz="2800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표</a:t>
            </a:r>
            <a:r>
              <a:rPr lang="en-US" altLang="ko-KR" sz="280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)</a:t>
            </a:r>
            <a:r>
              <a:rPr lang="ko-KR" altLang="en-US" sz="2800">
                <a:latin typeface="HY목각파임B" panose="02030600000101010101" pitchFamily="18" charset="-127"/>
                <a:ea typeface="HY목각파임B" panose="02030600000101010101" pitchFamily="18" charset="-127"/>
              </a:rPr>
              <a:t> </a:t>
            </a:r>
            <a:r>
              <a:rPr lang="ko-KR" altLang="en-US" sz="280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셀 합치기 연습</a:t>
            </a:r>
            <a:r>
              <a:rPr lang="en-US" altLang="ko-KR" sz="280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.</a:t>
            </a:r>
            <a:endParaRPr lang="ko-KR" altLang="en-US" sz="2800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</p:txBody>
      </p:sp>
      <p:graphicFrame>
        <p:nvGraphicFramePr>
          <p:cNvPr id="5" name="내용 개체 틀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08200515"/>
              </p:ext>
            </p:extLst>
          </p:nvPr>
        </p:nvGraphicFramePr>
        <p:xfrm>
          <a:off x="618847" y="1816596"/>
          <a:ext cx="5800684" cy="185420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450171"/>
                <a:gridCol w="1450171"/>
                <a:gridCol w="1450171"/>
                <a:gridCol w="1450171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용도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중량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개수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가격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 rowSpan="2">
                  <a:txBody>
                    <a:bodyPr/>
                    <a:lstStyle/>
                    <a:p>
                      <a:pPr latinLnBrk="1">
                        <a:lnSpc>
                          <a:spcPct val="200000"/>
                        </a:lnSpc>
                      </a:pPr>
                      <a:r>
                        <a:rPr lang="ko-KR" altLang="en-US" dirty="0" err="1" smtClean="0"/>
                        <a:t>실속형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3kg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11~16</a:t>
                      </a:r>
                      <a:r>
                        <a:rPr lang="ko-KR" altLang="en-US" dirty="0" smtClean="0"/>
                        <a:t>과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17,000</a:t>
                      </a:r>
                      <a:r>
                        <a:rPr lang="ko-KR" altLang="en-US" dirty="0" smtClean="0"/>
                        <a:t>원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5kg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18~25</a:t>
                      </a:r>
                      <a:r>
                        <a:rPr lang="ko-KR" altLang="en-US" dirty="0" smtClean="0"/>
                        <a:t>과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25,000</a:t>
                      </a:r>
                      <a:r>
                        <a:rPr lang="ko-KR" altLang="en-US" dirty="0" smtClean="0"/>
                        <a:t>원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 rowSpan="2">
                  <a:txBody>
                    <a:bodyPr/>
                    <a:lstStyle/>
                    <a:p>
                      <a:pPr latinLnBrk="1">
                        <a:lnSpc>
                          <a:spcPct val="200000"/>
                        </a:lnSpc>
                      </a:pPr>
                      <a:r>
                        <a:rPr lang="ko-KR" altLang="en-US" dirty="0" smtClean="0"/>
                        <a:t>고급형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3kg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11~16</a:t>
                      </a:r>
                      <a:r>
                        <a:rPr lang="ko-KR" altLang="en-US" dirty="0" smtClean="0"/>
                        <a:t>과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28,000</a:t>
                      </a:r>
                      <a:r>
                        <a:rPr lang="ko-KR" altLang="en-US" dirty="0" smtClean="0"/>
                        <a:t>원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5kg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18~25</a:t>
                      </a:r>
                      <a:r>
                        <a:rPr lang="ko-KR" altLang="en-US" dirty="0" smtClean="0"/>
                        <a:t>과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47,000</a:t>
                      </a:r>
                      <a:r>
                        <a:rPr lang="ko-KR" altLang="en-US" dirty="0" smtClean="0"/>
                        <a:t>원</a:t>
                      </a:r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533549" y="965647"/>
            <a:ext cx="4496486" cy="723333"/>
          </a:xfrm>
        </p:spPr>
        <p:txBody>
          <a:bodyPr>
            <a:normAutofit lnSpcReduction="10000"/>
          </a:bodyPr>
          <a:lstStyle/>
          <a:p>
            <a:r>
              <a:rPr lang="ko-KR" altLang="en-US" sz="2000" b="1" dirty="0" smtClean="0"/>
              <a:t>상품구성</a:t>
            </a:r>
            <a:endParaRPr lang="en-US" altLang="ko-KR" sz="2000" b="1" dirty="0" smtClean="0"/>
          </a:p>
          <a:p>
            <a:r>
              <a:rPr lang="en-US" altLang="ko-KR" sz="2000" b="1" dirty="0"/>
              <a:t>	</a:t>
            </a:r>
            <a:r>
              <a:rPr lang="ko-KR" altLang="en-US" sz="1800" dirty="0" err="1" smtClean="0"/>
              <a:t>실속형</a:t>
            </a:r>
            <a:r>
              <a:rPr lang="ko-KR" altLang="en-US" sz="1800" dirty="0" smtClean="0"/>
              <a:t> </a:t>
            </a:r>
            <a:r>
              <a:rPr lang="en-US" altLang="ko-KR" sz="1800" dirty="0"/>
              <a:t>&amp;</a:t>
            </a:r>
            <a:r>
              <a:rPr lang="ko-KR" altLang="en-US" sz="1800" dirty="0" smtClean="0"/>
              <a:t> 고급형 상품 구성</a:t>
            </a:r>
            <a:endParaRPr lang="ko-KR" altLang="en-US" sz="1800" dirty="0"/>
          </a:p>
        </p:txBody>
      </p:sp>
      <p:sp>
        <p:nvSpPr>
          <p:cNvPr id="6" name="직사각형 5"/>
          <p:cNvSpPr/>
          <p:nvPr/>
        </p:nvSpPr>
        <p:spPr>
          <a:xfrm>
            <a:off x="335207" y="706340"/>
            <a:ext cx="6336181" cy="342558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636789" y="2202531"/>
            <a:ext cx="1396682" cy="689959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636789" y="2910454"/>
            <a:ext cx="1396682" cy="689959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533549" y="4617084"/>
            <a:ext cx="1499922" cy="707923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2033471" y="5012466"/>
            <a:ext cx="1449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부분 합치기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12" name="Picture 2" descr="Html] 테이블 셀 병합 / colspan / rowspa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5364" y="3119099"/>
            <a:ext cx="5347393" cy="3325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6302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내용 개체 틀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98693076"/>
              </p:ext>
            </p:extLst>
          </p:nvPr>
        </p:nvGraphicFramePr>
        <p:xfrm>
          <a:off x="1489588" y="2742483"/>
          <a:ext cx="8081244" cy="2139234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2020311"/>
                <a:gridCol w="2020311"/>
                <a:gridCol w="2020311"/>
                <a:gridCol w="2020311"/>
              </a:tblGrid>
              <a:tr h="713078">
                <a:tc>
                  <a:txBody>
                    <a:bodyPr/>
                    <a:lstStyle/>
                    <a:p>
                      <a:pPr latinLnBrk="1">
                        <a:lnSpc>
                          <a:spcPct val="200000"/>
                        </a:lnSpc>
                      </a:pPr>
                      <a:r>
                        <a:rPr lang="ko-KR" altLang="en-US" dirty="0" smtClean="0"/>
                        <a:t>이름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200000"/>
                        </a:lnSpc>
                      </a:pP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200000"/>
                        </a:lnSpc>
                      </a:pPr>
                      <a:r>
                        <a:rPr lang="ko-KR" altLang="en-US" dirty="0" smtClean="0"/>
                        <a:t>연락처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200000"/>
                        </a:lnSpc>
                      </a:pPr>
                      <a:endParaRPr lang="ko-KR" altLang="en-US" dirty="0"/>
                    </a:p>
                  </a:txBody>
                  <a:tcPr/>
                </a:tc>
              </a:tr>
              <a:tr h="713078">
                <a:tc>
                  <a:txBody>
                    <a:bodyPr/>
                    <a:lstStyle/>
                    <a:p>
                      <a:pPr latinLnBrk="1">
                        <a:lnSpc>
                          <a:spcPct val="200000"/>
                        </a:lnSpc>
                      </a:pPr>
                      <a:r>
                        <a:rPr lang="ko-KR" altLang="en-US" smtClean="0"/>
                        <a:t>사는 곳</a:t>
                      </a:r>
                      <a:endParaRPr lang="ko-KR" alt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latinLnBrk="1">
                        <a:lnSpc>
                          <a:spcPct val="200000"/>
                        </a:lnSpc>
                      </a:pP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713078">
                <a:tc>
                  <a:txBody>
                    <a:bodyPr/>
                    <a:lstStyle/>
                    <a:p>
                      <a:pPr latinLnBrk="1">
                        <a:lnSpc>
                          <a:spcPct val="200000"/>
                        </a:lnSpc>
                      </a:pPr>
                      <a:r>
                        <a:rPr lang="ko-KR" altLang="en-US" dirty="0" smtClean="0"/>
                        <a:t>공부하는 것</a:t>
                      </a:r>
                      <a:endParaRPr lang="ko-KR" alt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latinLnBrk="1">
                        <a:lnSpc>
                          <a:spcPct val="200000"/>
                        </a:lnSpc>
                      </a:pP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873044" y="1755058"/>
            <a:ext cx="1003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실습 </a:t>
            </a:r>
            <a:r>
              <a:rPr lang="en-US" altLang="ko-KR" dirty="0" smtClean="0"/>
              <a:t>1-3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878826" y="1662725"/>
            <a:ext cx="22365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셀 합치기 연습</a:t>
            </a:r>
            <a:endParaRPr lang="ko-KR" altLang="en-US" sz="2400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14829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내용 개체 틀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91740398"/>
              </p:ext>
            </p:extLst>
          </p:nvPr>
        </p:nvGraphicFramePr>
        <p:xfrm>
          <a:off x="1489588" y="2742483"/>
          <a:ext cx="8081244" cy="2139234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2020311"/>
                <a:gridCol w="2020311"/>
                <a:gridCol w="2020311"/>
                <a:gridCol w="2020311"/>
              </a:tblGrid>
              <a:tr h="713078">
                <a:tc>
                  <a:txBody>
                    <a:bodyPr/>
                    <a:lstStyle/>
                    <a:p>
                      <a:pPr latinLnBrk="1">
                        <a:lnSpc>
                          <a:spcPct val="200000"/>
                        </a:lnSpc>
                      </a:pPr>
                      <a:r>
                        <a:rPr lang="ko-KR" altLang="en-US" dirty="0" smtClean="0"/>
                        <a:t>이름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200000"/>
                        </a:lnSpc>
                      </a:pP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200000"/>
                        </a:lnSpc>
                      </a:pPr>
                      <a:r>
                        <a:rPr lang="ko-KR" altLang="en-US" dirty="0" smtClean="0"/>
                        <a:t>연락처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713078">
                <a:tc>
                  <a:txBody>
                    <a:bodyPr/>
                    <a:lstStyle/>
                    <a:p>
                      <a:pPr latinLnBrk="1">
                        <a:lnSpc>
                          <a:spcPct val="200000"/>
                        </a:lnSpc>
                      </a:pPr>
                      <a:r>
                        <a:rPr lang="ko-KR" altLang="en-US" smtClean="0"/>
                        <a:t>사는 곳</a:t>
                      </a:r>
                      <a:endParaRPr lang="ko-KR" alt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latinLnBrk="1">
                        <a:lnSpc>
                          <a:spcPct val="200000"/>
                        </a:lnSpc>
                      </a:pP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713078">
                <a:tc>
                  <a:txBody>
                    <a:bodyPr/>
                    <a:lstStyle/>
                    <a:p>
                      <a:pPr latinLnBrk="1">
                        <a:lnSpc>
                          <a:spcPct val="200000"/>
                        </a:lnSpc>
                      </a:pPr>
                      <a:r>
                        <a:rPr lang="ko-KR" altLang="en-US" dirty="0" smtClean="0"/>
                        <a:t>공부하는 것</a:t>
                      </a:r>
                      <a:endParaRPr lang="ko-KR" alt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latinLnBrk="1">
                        <a:lnSpc>
                          <a:spcPct val="200000"/>
                        </a:lnSpc>
                      </a:pP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873044" y="1755058"/>
            <a:ext cx="1003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실습 </a:t>
            </a:r>
            <a:r>
              <a:rPr lang="en-US" altLang="ko-KR" dirty="0" smtClean="0"/>
              <a:t>1-3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878826" y="1662725"/>
            <a:ext cx="22365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셀 합치기 연습</a:t>
            </a:r>
            <a:endParaRPr lang="ko-KR" altLang="en-US" sz="2400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331453" y="0"/>
            <a:ext cx="4578818" cy="1034129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/>
              <a:t>&lt;style&gt;</a:t>
            </a:r>
          </a:p>
          <a:p>
            <a:r>
              <a:rPr lang="en-US" altLang="ko-KR" dirty="0"/>
              <a:t>    table{</a:t>
            </a:r>
          </a:p>
          <a:p>
            <a:r>
              <a:rPr lang="en-US" altLang="ko-KR" dirty="0"/>
              <a:t>        width: 500px;</a:t>
            </a:r>
          </a:p>
          <a:p>
            <a:r>
              <a:rPr lang="en-US" altLang="ko-KR" dirty="0"/>
              <a:t>        border: 1px solid #222;</a:t>
            </a:r>
          </a:p>
          <a:p>
            <a:r>
              <a:rPr lang="en-US" altLang="ko-KR" dirty="0"/>
              <a:t>        </a:t>
            </a:r>
            <a:r>
              <a:rPr lang="en-US" altLang="ko-KR" dirty="0" err="1"/>
              <a:t>border-collapse:collapse</a:t>
            </a:r>
            <a:r>
              <a:rPr lang="en-US" altLang="ko-KR" dirty="0"/>
              <a:t>; </a:t>
            </a:r>
            <a:r>
              <a:rPr lang="en-US" altLang="ko-KR" dirty="0">
                <a:solidFill>
                  <a:srgbClr val="0070C0"/>
                </a:solidFill>
              </a:rPr>
              <a:t>/*</a:t>
            </a:r>
            <a:r>
              <a:rPr lang="ko-KR" altLang="en-US" dirty="0" err="1">
                <a:solidFill>
                  <a:srgbClr val="0070C0"/>
                </a:solidFill>
              </a:rPr>
              <a:t>한줄로표시</a:t>
            </a:r>
            <a:r>
              <a:rPr lang="ko-KR" altLang="en-US" dirty="0">
                <a:solidFill>
                  <a:srgbClr val="0070C0"/>
                </a:solidFill>
              </a:rPr>
              <a:t>*</a:t>
            </a:r>
            <a:r>
              <a:rPr lang="en-US" altLang="ko-KR" dirty="0">
                <a:solidFill>
                  <a:srgbClr val="0070C0"/>
                </a:solidFill>
              </a:rPr>
              <a:t>/</a:t>
            </a:r>
            <a:endParaRPr lang="ko-KR" altLang="en-US" dirty="0">
              <a:solidFill>
                <a:srgbClr val="0070C0"/>
              </a:solidFill>
            </a:endParaRPr>
          </a:p>
          <a:p>
            <a:r>
              <a:rPr lang="ko-KR" altLang="en-US" dirty="0"/>
              <a:t>    </a:t>
            </a:r>
            <a:r>
              <a:rPr lang="en-US" altLang="ko-KR" dirty="0"/>
              <a:t>}</a:t>
            </a:r>
          </a:p>
          <a:p>
            <a:r>
              <a:rPr lang="en-US" altLang="ko-KR" dirty="0"/>
              <a:t>    </a:t>
            </a:r>
            <a:r>
              <a:rPr lang="en-US" altLang="ko-KR" dirty="0" err="1"/>
              <a:t>th</a:t>
            </a:r>
            <a:r>
              <a:rPr lang="en-US" altLang="ko-KR" dirty="0"/>
              <a:t>, td</a:t>
            </a:r>
            <a:r>
              <a:rPr lang="en-US" altLang="ko-KR" dirty="0" smtClean="0"/>
              <a:t>{     </a:t>
            </a:r>
            <a:r>
              <a:rPr lang="en-US" altLang="ko-KR" dirty="0" smtClean="0">
                <a:solidFill>
                  <a:srgbClr val="0070C0"/>
                </a:solidFill>
              </a:rPr>
              <a:t>/*</a:t>
            </a:r>
            <a:r>
              <a:rPr lang="ko-KR" altLang="en-US" dirty="0" smtClean="0">
                <a:solidFill>
                  <a:srgbClr val="0070C0"/>
                </a:solidFill>
              </a:rPr>
              <a:t>각각 이용해보세요</a:t>
            </a:r>
            <a:r>
              <a:rPr lang="en-US" altLang="ko-KR" dirty="0" smtClean="0">
                <a:solidFill>
                  <a:srgbClr val="0070C0"/>
                </a:solidFill>
              </a:rPr>
              <a:t>*/</a:t>
            </a:r>
            <a:endParaRPr lang="en-US" altLang="ko-KR" dirty="0">
              <a:solidFill>
                <a:srgbClr val="0070C0"/>
              </a:solidFill>
            </a:endParaRPr>
          </a:p>
          <a:p>
            <a:r>
              <a:rPr lang="en-US" altLang="ko-KR" dirty="0"/>
              <a:t>        width: 30px</a:t>
            </a:r>
            <a:r>
              <a:rPr lang="en-US" altLang="ko-KR" dirty="0" smtClean="0"/>
              <a:t>;     /*</a:t>
            </a:r>
            <a:r>
              <a:rPr lang="ko-KR" altLang="en-US" dirty="0" smtClean="0"/>
              <a:t>가로</a:t>
            </a:r>
            <a:r>
              <a:rPr lang="en-US" altLang="ko-KR" dirty="0" smtClean="0"/>
              <a:t>*/</a:t>
            </a:r>
            <a:endParaRPr lang="en-US" altLang="ko-KR" dirty="0"/>
          </a:p>
          <a:p>
            <a:r>
              <a:rPr lang="en-US" altLang="ko-KR" dirty="0"/>
              <a:t>        border: 1px solid gray</a:t>
            </a:r>
            <a:r>
              <a:rPr lang="en-US" altLang="ko-KR" dirty="0" smtClean="0"/>
              <a:t>;    /*</a:t>
            </a:r>
            <a:r>
              <a:rPr lang="ko-KR" altLang="en-US" dirty="0" smtClean="0"/>
              <a:t>실선</a:t>
            </a:r>
            <a:r>
              <a:rPr lang="en-US" altLang="ko-KR" dirty="0" smtClean="0"/>
              <a:t>*/</a:t>
            </a:r>
            <a:endParaRPr lang="en-US" altLang="ko-KR" dirty="0"/>
          </a:p>
          <a:p>
            <a:r>
              <a:rPr lang="en-US" altLang="ko-KR" dirty="0"/>
              <a:t>        padding: 5px</a:t>
            </a:r>
            <a:r>
              <a:rPr lang="en-US" altLang="ko-KR" dirty="0" smtClean="0"/>
              <a:t>;  </a:t>
            </a:r>
            <a:r>
              <a:rPr lang="en-US" altLang="ko-KR" dirty="0" smtClean="0">
                <a:solidFill>
                  <a:srgbClr val="0070C0"/>
                </a:solidFill>
              </a:rPr>
              <a:t>/*</a:t>
            </a:r>
            <a:r>
              <a:rPr lang="ko-KR" altLang="en-US" dirty="0" smtClean="0">
                <a:solidFill>
                  <a:srgbClr val="0070C0"/>
                </a:solidFill>
              </a:rPr>
              <a:t>셀 안쪽 여백</a:t>
            </a:r>
            <a:r>
              <a:rPr lang="en-US" altLang="ko-KR" dirty="0" smtClean="0">
                <a:solidFill>
                  <a:srgbClr val="0070C0"/>
                </a:solidFill>
              </a:rPr>
              <a:t>*/</a:t>
            </a:r>
            <a:endParaRPr lang="en-US" altLang="ko-KR" dirty="0">
              <a:solidFill>
                <a:srgbClr val="0070C0"/>
              </a:solidFill>
            </a:endParaRPr>
          </a:p>
          <a:p>
            <a:r>
              <a:rPr lang="en-US" altLang="ko-KR" dirty="0"/>
              <a:t>    }</a:t>
            </a:r>
          </a:p>
          <a:p>
            <a:r>
              <a:rPr lang="en-US" altLang="ko-KR" dirty="0"/>
              <a:t>&lt;/style&gt;</a:t>
            </a:r>
          </a:p>
          <a:p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&lt;body&gt;</a:t>
            </a:r>
          </a:p>
          <a:p>
            <a:r>
              <a:rPr lang="en-US" altLang="ko-KR" dirty="0"/>
              <a:t>    &lt;caption&gt; </a:t>
            </a:r>
            <a:r>
              <a:rPr lang="ko-KR" altLang="en-US" dirty="0"/>
              <a:t>셀 합치기 연습</a:t>
            </a:r>
            <a:r>
              <a:rPr lang="en-US" altLang="ko-KR" dirty="0"/>
              <a:t>&lt;/caption&gt;</a:t>
            </a:r>
          </a:p>
          <a:p>
            <a:r>
              <a:rPr lang="en-US" altLang="ko-KR" dirty="0"/>
              <a:t>    &lt;table&gt;</a:t>
            </a:r>
          </a:p>
          <a:p>
            <a:r>
              <a:rPr lang="en-US" altLang="ko-KR" dirty="0"/>
              <a:t>        &lt;</a:t>
            </a:r>
            <a:r>
              <a:rPr lang="en-US" altLang="ko-KR" dirty="0" err="1"/>
              <a:t>tr</a:t>
            </a:r>
            <a:r>
              <a:rPr lang="en-US" altLang="ko-KR" dirty="0"/>
              <a:t>&gt;</a:t>
            </a:r>
          </a:p>
          <a:p>
            <a:r>
              <a:rPr lang="en-US" altLang="ko-KR" dirty="0"/>
              <a:t>            &lt;</a:t>
            </a:r>
            <a:r>
              <a:rPr lang="en-US" altLang="ko-KR" dirty="0" err="1"/>
              <a:t>th</a:t>
            </a:r>
            <a:r>
              <a:rPr lang="en-US" altLang="ko-KR" dirty="0"/>
              <a:t>&gt;</a:t>
            </a:r>
            <a:r>
              <a:rPr lang="ko-KR" altLang="en-US" dirty="0"/>
              <a:t>이름</a:t>
            </a:r>
            <a:r>
              <a:rPr lang="en-US" altLang="ko-KR" dirty="0"/>
              <a:t>&lt;/</a:t>
            </a:r>
            <a:r>
              <a:rPr lang="en-US" altLang="ko-KR" dirty="0" err="1"/>
              <a:t>th</a:t>
            </a:r>
            <a:r>
              <a:rPr lang="en-US" altLang="ko-KR" dirty="0"/>
              <a:t>&gt;</a:t>
            </a:r>
          </a:p>
          <a:p>
            <a:r>
              <a:rPr lang="en-US" altLang="ko-KR" dirty="0"/>
              <a:t>            &lt;</a:t>
            </a:r>
            <a:r>
              <a:rPr lang="en-US" altLang="ko-KR" dirty="0" err="1"/>
              <a:t>th</a:t>
            </a:r>
            <a:r>
              <a:rPr lang="en-US" altLang="ko-KR" dirty="0"/>
              <a:t>&gt;&lt;/</a:t>
            </a:r>
            <a:r>
              <a:rPr lang="en-US" altLang="ko-KR" dirty="0" err="1"/>
              <a:t>th</a:t>
            </a:r>
            <a:r>
              <a:rPr lang="en-US" altLang="ko-KR" dirty="0"/>
              <a:t>&gt;</a:t>
            </a:r>
          </a:p>
          <a:p>
            <a:r>
              <a:rPr lang="en-US" altLang="ko-KR" dirty="0"/>
              <a:t>            &lt;</a:t>
            </a:r>
            <a:r>
              <a:rPr lang="en-US" altLang="ko-KR" dirty="0" err="1"/>
              <a:t>th</a:t>
            </a:r>
            <a:r>
              <a:rPr lang="en-US" altLang="ko-KR" dirty="0"/>
              <a:t>&gt;</a:t>
            </a:r>
            <a:r>
              <a:rPr lang="ko-KR" altLang="en-US" dirty="0"/>
              <a:t>연락처</a:t>
            </a:r>
            <a:r>
              <a:rPr lang="en-US" altLang="ko-KR" dirty="0"/>
              <a:t>&lt;/</a:t>
            </a:r>
            <a:r>
              <a:rPr lang="en-US" altLang="ko-KR" dirty="0" err="1"/>
              <a:t>th</a:t>
            </a:r>
            <a:r>
              <a:rPr lang="en-US" altLang="ko-KR" dirty="0"/>
              <a:t>&gt;</a:t>
            </a:r>
          </a:p>
          <a:p>
            <a:r>
              <a:rPr lang="en-US" altLang="ko-KR" dirty="0"/>
              <a:t>            &lt;</a:t>
            </a:r>
            <a:r>
              <a:rPr lang="en-US" altLang="ko-KR" dirty="0" err="1"/>
              <a:t>th</a:t>
            </a:r>
            <a:r>
              <a:rPr lang="en-US" altLang="ko-KR" dirty="0"/>
              <a:t>&gt;&lt;/</a:t>
            </a:r>
            <a:r>
              <a:rPr lang="en-US" altLang="ko-KR" dirty="0" err="1"/>
              <a:t>th</a:t>
            </a:r>
            <a:r>
              <a:rPr lang="en-US" altLang="ko-KR" dirty="0"/>
              <a:t>&gt;</a:t>
            </a:r>
          </a:p>
          <a:p>
            <a:r>
              <a:rPr lang="en-US" altLang="ko-KR" dirty="0"/>
              <a:t>        &lt;/</a:t>
            </a:r>
            <a:r>
              <a:rPr lang="en-US" altLang="ko-KR" dirty="0" err="1"/>
              <a:t>tr</a:t>
            </a:r>
            <a:r>
              <a:rPr lang="en-US" altLang="ko-KR" dirty="0"/>
              <a:t>&gt;</a:t>
            </a:r>
          </a:p>
          <a:p>
            <a:r>
              <a:rPr lang="en-US" altLang="ko-KR" dirty="0"/>
              <a:t>        &lt;</a:t>
            </a:r>
            <a:r>
              <a:rPr lang="en-US" altLang="ko-KR" dirty="0" err="1"/>
              <a:t>tr</a:t>
            </a:r>
            <a:r>
              <a:rPr lang="en-US" altLang="ko-KR" dirty="0"/>
              <a:t>&gt;</a:t>
            </a:r>
          </a:p>
          <a:p>
            <a:r>
              <a:rPr lang="en-US" altLang="ko-KR" dirty="0"/>
              <a:t>            &lt;</a:t>
            </a:r>
            <a:r>
              <a:rPr lang="en-US" altLang="ko-KR"/>
              <a:t>td</a:t>
            </a:r>
            <a:r>
              <a:rPr lang="en-US" altLang="ko-KR" smtClean="0"/>
              <a:t>&gt;</a:t>
            </a:r>
            <a:r>
              <a:rPr lang="ko-KR" altLang="en-US" smtClean="0"/>
              <a:t>사는 곳</a:t>
            </a:r>
            <a:r>
              <a:rPr lang="en-US" altLang="ko-KR" smtClean="0"/>
              <a:t>&lt;/</a:t>
            </a:r>
            <a:r>
              <a:rPr lang="en-US" altLang="ko-KR" dirty="0"/>
              <a:t>td&gt;</a:t>
            </a:r>
          </a:p>
          <a:p>
            <a:r>
              <a:rPr lang="en-US" altLang="ko-KR" dirty="0"/>
              <a:t>            &lt;td&gt;&lt;/td&gt;</a:t>
            </a:r>
          </a:p>
          <a:p>
            <a:r>
              <a:rPr lang="en-US" altLang="ko-KR" dirty="0"/>
              <a:t>            &lt;td&gt;&lt;/td&gt;</a:t>
            </a:r>
          </a:p>
          <a:p>
            <a:r>
              <a:rPr lang="en-US" altLang="ko-KR" dirty="0"/>
              <a:t>            &lt;td&gt;&lt;/td&gt;</a:t>
            </a:r>
          </a:p>
          <a:p>
            <a:r>
              <a:rPr lang="en-US" altLang="ko-KR" dirty="0"/>
              <a:t>        &lt;/</a:t>
            </a:r>
            <a:r>
              <a:rPr lang="en-US" altLang="ko-KR" dirty="0" err="1"/>
              <a:t>tr</a:t>
            </a:r>
            <a:r>
              <a:rPr lang="en-US" altLang="ko-KR" dirty="0"/>
              <a:t>&gt;</a:t>
            </a:r>
          </a:p>
          <a:p>
            <a:r>
              <a:rPr lang="en-US" altLang="ko-KR" dirty="0"/>
              <a:t>        &lt;</a:t>
            </a:r>
            <a:r>
              <a:rPr lang="en-US" altLang="ko-KR" dirty="0" err="1"/>
              <a:t>tr</a:t>
            </a:r>
            <a:r>
              <a:rPr lang="en-US" altLang="ko-KR" dirty="0"/>
              <a:t>&gt;</a:t>
            </a:r>
          </a:p>
          <a:p>
            <a:r>
              <a:rPr lang="en-US" altLang="ko-KR" dirty="0"/>
              <a:t>            &lt;td&gt;</a:t>
            </a:r>
            <a:r>
              <a:rPr lang="ko-KR" altLang="en-US" dirty="0"/>
              <a:t>공부하는 것</a:t>
            </a:r>
            <a:r>
              <a:rPr lang="en-US" altLang="ko-KR" dirty="0"/>
              <a:t>&lt;/td&gt;</a:t>
            </a:r>
          </a:p>
          <a:p>
            <a:r>
              <a:rPr lang="en-US" altLang="ko-KR" dirty="0"/>
              <a:t>            &lt;td&gt;&lt;/td&gt;</a:t>
            </a:r>
          </a:p>
          <a:p>
            <a:r>
              <a:rPr lang="en-US" altLang="ko-KR" dirty="0"/>
              <a:t>            &lt;td&gt;&lt;/td&gt;</a:t>
            </a:r>
          </a:p>
          <a:p>
            <a:r>
              <a:rPr lang="en-US" altLang="ko-KR" dirty="0"/>
              <a:t>            &lt;td&gt;&lt;/td&gt;</a:t>
            </a:r>
          </a:p>
          <a:p>
            <a:r>
              <a:rPr lang="en-US" altLang="ko-KR" dirty="0"/>
              <a:t>        &lt;/</a:t>
            </a:r>
            <a:r>
              <a:rPr lang="en-US" altLang="ko-KR" dirty="0" err="1"/>
              <a:t>tr</a:t>
            </a:r>
            <a:r>
              <a:rPr lang="en-US" altLang="ko-KR" dirty="0"/>
              <a:t>&gt;</a:t>
            </a:r>
          </a:p>
          <a:p>
            <a:r>
              <a:rPr lang="en-US" altLang="ko-KR" dirty="0"/>
              <a:t>    &lt;/table&gt;</a:t>
            </a:r>
          </a:p>
          <a:p>
            <a:r>
              <a:rPr lang="en-US" altLang="ko-KR" dirty="0"/>
              <a:t>&lt;/body&gt;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53514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138" y="121098"/>
            <a:ext cx="9148857" cy="664381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00967" y="612949"/>
            <a:ext cx="156773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윈도우에</a:t>
            </a:r>
            <a:endParaRPr lang="en-US" altLang="ko-KR" smtClean="0"/>
          </a:p>
          <a:p>
            <a:r>
              <a:rPr lang="ko-KR" altLang="en-US" smtClean="0"/>
              <a:t>기본 탑재된</a:t>
            </a:r>
            <a:endParaRPr lang="en-US" altLang="ko-KR" smtClean="0"/>
          </a:p>
          <a:p>
            <a:r>
              <a:rPr lang="ko-KR" altLang="en-US" smtClean="0">
                <a:solidFill>
                  <a:srgbClr val="2501FF"/>
                </a:solidFill>
              </a:rPr>
              <a:t>엣지</a:t>
            </a:r>
            <a:r>
              <a:rPr lang="en-US" altLang="ko-KR" smtClean="0">
                <a:solidFill>
                  <a:srgbClr val="2501FF"/>
                </a:solidFill>
              </a:rPr>
              <a:t>edge</a:t>
            </a:r>
            <a:r>
              <a:rPr lang="ko-KR" altLang="en-US" smtClean="0"/>
              <a:t>에서</a:t>
            </a:r>
            <a:endParaRPr lang="en-US" altLang="ko-KR" smtClean="0"/>
          </a:p>
          <a:p>
            <a:r>
              <a:rPr lang="ko-KR" altLang="en-US" smtClean="0"/>
              <a:t>개발자 도구</a:t>
            </a:r>
            <a:endParaRPr lang="en-US" altLang="ko-KR" smtClean="0"/>
          </a:p>
          <a:p>
            <a:r>
              <a:rPr lang="en-US" altLang="ko-KR" smtClean="0"/>
              <a:t>F12</a:t>
            </a:r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0741" y="17681"/>
            <a:ext cx="707963" cy="595268"/>
          </a:xfrm>
          <a:prstGeom prst="rect">
            <a:avLst/>
          </a:prstGeom>
        </p:spPr>
      </p:pic>
      <p:sp>
        <p:nvSpPr>
          <p:cNvPr id="6" name="자유형 5"/>
          <p:cNvSpPr/>
          <p:nvPr/>
        </p:nvSpPr>
        <p:spPr>
          <a:xfrm>
            <a:off x="5458409" y="-178867"/>
            <a:ext cx="813199" cy="835221"/>
          </a:xfrm>
          <a:custGeom>
            <a:avLst/>
            <a:gdLst>
              <a:gd name="connsiteX0" fmla="*/ 0 w 994787"/>
              <a:gd name="connsiteY0" fmla="*/ 30145 h 1075174"/>
              <a:gd name="connsiteX1" fmla="*/ 50242 w 994787"/>
              <a:gd name="connsiteY1" fmla="*/ 130629 h 1075174"/>
              <a:gd name="connsiteX2" fmla="*/ 80387 w 994787"/>
              <a:gd name="connsiteY2" fmla="*/ 190919 h 1075174"/>
              <a:gd name="connsiteX3" fmla="*/ 170822 w 994787"/>
              <a:gd name="connsiteY3" fmla="*/ 341644 h 1075174"/>
              <a:gd name="connsiteX4" fmla="*/ 211015 w 994787"/>
              <a:gd name="connsiteY4" fmla="*/ 401934 h 1075174"/>
              <a:gd name="connsiteX5" fmla="*/ 251209 w 994787"/>
              <a:gd name="connsiteY5" fmla="*/ 472273 h 1075174"/>
              <a:gd name="connsiteX6" fmla="*/ 291402 w 994787"/>
              <a:gd name="connsiteY6" fmla="*/ 552659 h 1075174"/>
              <a:gd name="connsiteX7" fmla="*/ 331595 w 994787"/>
              <a:gd name="connsiteY7" fmla="*/ 602901 h 1075174"/>
              <a:gd name="connsiteX8" fmla="*/ 361740 w 994787"/>
              <a:gd name="connsiteY8" fmla="*/ 673240 h 1075174"/>
              <a:gd name="connsiteX9" fmla="*/ 401934 w 994787"/>
              <a:gd name="connsiteY9" fmla="*/ 743578 h 1075174"/>
              <a:gd name="connsiteX10" fmla="*/ 442127 w 994787"/>
              <a:gd name="connsiteY10" fmla="*/ 803868 h 1075174"/>
              <a:gd name="connsiteX11" fmla="*/ 522514 w 994787"/>
              <a:gd name="connsiteY11" fmla="*/ 974690 h 1075174"/>
              <a:gd name="connsiteX12" fmla="*/ 542611 w 994787"/>
              <a:gd name="connsiteY12" fmla="*/ 1014884 h 1075174"/>
              <a:gd name="connsiteX13" fmla="*/ 562707 w 994787"/>
              <a:gd name="connsiteY13" fmla="*/ 1075174 h 1075174"/>
              <a:gd name="connsiteX14" fmla="*/ 592853 w 994787"/>
              <a:gd name="connsiteY14" fmla="*/ 1065125 h 1075174"/>
              <a:gd name="connsiteX15" fmla="*/ 612949 w 994787"/>
              <a:gd name="connsiteY15" fmla="*/ 1014884 h 1075174"/>
              <a:gd name="connsiteX16" fmla="*/ 622998 w 994787"/>
              <a:gd name="connsiteY16" fmla="*/ 944545 h 1075174"/>
              <a:gd name="connsiteX17" fmla="*/ 633046 w 994787"/>
              <a:gd name="connsiteY17" fmla="*/ 884255 h 1075174"/>
              <a:gd name="connsiteX18" fmla="*/ 663191 w 994787"/>
              <a:gd name="connsiteY18" fmla="*/ 763675 h 1075174"/>
              <a:gd name="connsiteX19" fmla="*/ 673239 w 994787"/>
              <a:gd name="connsiteY19" fmla="*/ 723481 h 1075174"/>
              <a:gd name="connsiteX20" fmla="*/ 693336 w 994787"/>
              <a:gd name="connsiteY20" fmla="*/ 663191 h 1075174"/>
              <a:gd name="connsiteX21" fmla="*/ 703384 w 994787"/>
              <a:gd name="connsiteY21" fmla="*/ 612950 h 1075174"/>
              <a:gd name="connsiteX22" fmla="*/ 743578 w 994787"/>
              <a:gd name="connsiteY22" fmla="*/ 492369 h 1075174"/>
              <a:gd name="connsiteX23" fmla="*/ 783771 w 994787"/>
              <a:gd name="connsiteY23" fmla="*/ 331596 h 1075174"/>
              <a:gd name="connsiteX24" fmla="*/ 793820 w 994787"/>
              <a:gd name="connsiteY24" fmla="*/ 291402 h 1075174"/>
              <a:gd name="connsiteX25" fmla="*/ 844061 w 994787"/>
              <a:gd name="connsiteY25" fmla="*/ 200967 h 1075174"/>
              <a:gd name="connsiteX26" fmla="*/ 874206 w 994787"/>
              <a:gd name="connsiteY26" fmla="*/ 170822 h 1075174"/>
              <a:gd name="connsiteX27" fmla="*/ 894303 w 994787"/>
              <a:gd name="connsiteY27" fmla="*/ 130629 h 1075174"/>
              <a:gd name="connsiteX28" fmla="*/ 954593 w 994787"/>
              <a:gd name="connsiteY28" fmla="*/ 50242 h 1075174"/>
              <a:gd name="connsiteX29" fmla="*/ 994787 w 994787"/>
              <a:gd name="connsiteY29" fmla="*/ 0 h 1075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994787" h="1075174">
                <a:moveTo>
                  <a:pt x="0" y="30145"/>
                </a:moveTo>
                <a:cubicBezTo>
                  <a:pt x="36452" y="121277"/>
                  <a:pt x="960" y="40280"/>
                  <a:pt x="50242" y="130629"/>
                </a:cubicBezTo>
                <a:cubicBezTo>
                  <a:pt x="61001" y="150354"/>
                  <a:pt x="69239" y="171411"/>
                  <a:pt x="80387" y="190919"/>
                </a:cubicBezTo>
                <a:cubicBezTo>
                  <a:pt x="109456" y="241791"/>
                  <a:pt x="138322" y="292893"/>
                  <a:pt x="170822" y="341644"/>
                </a:cubicBezTo>
                <a:cubicBezTo>
                  <a:pt x="184220" y="361741"/>
                  <a:pt x="198356" y="381364"/>
                  <a:pt x="211015" y="401934"/>
                </a:cubicBezTo>
                <a:cubicBezTo>
                  <a:pt x="225168" y="424933"/>
                  <a:pt x="238501" y="448446"/>
                  <a:pt x="251209" y="472273"/>
                </a:cubicBezTo>
                <a:cubicBezTo>
                  <a:pt x="265307" y="498707"/>
                  <a:pt x="275701" y="527145"/>
                  <a:pt x="291402" y="552659"/>
                </a:cubicBezTo>
                <a:cubicBezTo>
                  <a:pt x="302642" y="570924"/>
                  <a:pt x="320789" y="584376"/>
                  <a:pt x="331595" y="602901"/>
                </a:cubicBezTo>
                <a:cubicBezTo>
                  <a:pt x="344448" y="624935"/>
                  <a:pt x="350332" y="650424"/>
                  <a:pt x="361740" y="673240"/>
                </a:cubicBezTo>
                <a:cubicBezTo>
                  <a:pt x="373817" y="697393"/>
                  <a:pt x="387781" y="720580"/>
                  <a:pt x="401934" y="743578"/>
                </a:cubicBezTo>
                <a:cubicBezTo>
                  <a:pt x="414593" y="764148"/>
                  <a:pt x="430397" y="782754"/>
                  <a:pt x="442127" y="803868"/>
                </a:cubicBezTo>
                <a:cubicBezTo>
                  <a:pt x="531015" y="963867"/>
                  <a:pt x="477486" y="873379"/>
                  <a:pt x="522514" y="974690"/>
                </a:cubicBezTo>
                <a:cubicBezTo>
                  <a:pt x="528598" y="988378"/>
                  <a:pt x="537048" y="1000976"/>
                  <a:pt x="542611" y="1014884"/>
                </a:cubicBezTo>
                <a:cubicBezTo>
                  <a:pt x="550478" y="1034553"/>
                  <a:pt x="562707" y="1075174"/>
                  <a:pt x="562707" y="1075174"/>
                </a:cubicBezTo>
                <a:cubicBezTo>
                  <a:pt x="572756" y="1071824"/>
                  <a:pt x="586072" y="1073262"/>
                  <a:pt x="592853" y="1065125"/>
                </a:cubicBezTo>
                <a:cubicBezTo>
                  <a:pt x="604400" y="1051269"/>
                  <a:pt x="608574" y="1032382"/>
                  <a:pt x="612949" y="1014884"/>
                </a:cubicBezTo>
                <a:cubicBezTo>
                  <a:pt x="618693" y="991907"/>
                  <a:pt x="619397" y="967954"/>
                  <a:pt x="622998" y="944545"/>
                </a:cubicBezTo>
                <a:cubicBezTo>
                  <a:pt x="626096" y="924408"/>
                  <a:pt x="628626" y="904144"/>
                  <a:pt x="633046" y="884255"/>
                </a:cubicBezTo>
                <a:cubicBezTo>
                  <a:pt x="642033" y="843811"/>
                  <a:pt x="653143" y="803868"/>
                  <a:pt x="663191" y="763675"/>
                </a:cubicBezTo>
                <a:cubicBezTo>
                  <a:pt x="666540" y="750277"/>
                  <a:pt x="668872" y="736583"/>
                  <a:pt x="673239" y="723481"/>
                </a:cubicBezTo>
                <a:cubicBezTo>
                  <a:pt x="679938" y="703384"/>
                  <a:pt x="687762" y="683628"/>
                  <a:pt x="693336" y="663191"/>
                </a:cubicBezTo>
                <a:cubicBezTo>
                  <a:pt x="697830" y="646714"/>
                  <a:pt x="698565" y="629335"/>
                  <a:pt x="703384" y="612950"/>
                </a:cubicBezTo>
                <a:cubicBezTo>
                  <a:pt x="715339" y="572304"/>
                  <a:pt x="735999" y="534054"/>
                  <a:pt x="743578" y="492369"/>
                </a:cubicBezTo>
                <a:cubicBezTo>
                  <a:pt x="781018" y="286445"/>
                  <a:pt x="742966" y="454007"/>
                  <a:pt x="783771" y="331596"/>
                </a:cubicBezTo>
                <a:cubicBezTo>
                  <a:pt x="788138" y="318494"/>
                  <a:pt x="788971" y="304333"/>
                  <a:pt x="793820" y="291402"/>
                </a:cubicBezTo>
                <a:cubicBezTo>
                  <a:pt x="800978" y="272313"/>
                  <a:pt x="834467" y="213760"/>
                  <a:pt x="844061" y="200967"/>
                </a:cubicBezTo>
                <a:cubicBezTo>
                  <a:pt x="852587" y="189599"/>
                  <a:pt x="865946" y="182386"/>
                  <a:pt x="874206" y="170822"/>
                </a:cubicBezTo>
                <a:cubicBezTo>
                  <a:pt x="882913" y="158633"/>
                  <a:pt x="886871" y="143634"/>
                  <a:pt x="894303" y="130629"/>
                </a:cubicBezTo>
                <a:cubicBezTo>
                  <a:pt x="912475" y="98828"/>
                  <a:pt x="931401" y="81164"/>
                  <a:pt x="954593" y="50242"/>
                </a:cubicBezTo>
                <a:cubicBezTo>
                  <a:pt x="992619" y="-459"/>
                  <a:pt x="956208" y="38579"/>
                  <a:pt x="994787" y="0"/>
                </a:cubicBezTo>
              </a:path>
            </a:pathLst>
          </a:cu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4486525" y="121098"/>
            <a:ext cx="1464252" cy="39188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9846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230" y="517734"/>
            <a:ext cx="4315146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43230" y="256124"/>
            <a:ext cx="38363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입력 폼 </a:t>
            </a:r>
            <a:r>
              <a:rPr lang="en-US" altLang="ko-KR" sz="2800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form</a:t>
            </a:r>
            <a:r>
              <a:rPr lang="ko-KR" altLang="en-US" sz="2800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 만들기</a:t>
            </a:r>
            <a:r>
              <a:rPr lang="en-US" altLang="ko-KR" sz="2800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.</a:t>
            </a:r>
            <a:endParaRPr lang="ko-KR" altLang="en-US" sz="2800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540" y="929747"/>
            <a:ext cx="5538298" cy="9925535"/>
          </a:xfrm>
          <a:prstGeom prst="rect">
            <a:avLst/>
          </a:prstGeom>
          <a:ln>
            <a:solidFill>
              <a:srgbClr val="0033CC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4766" y="-5046362"/>
            <a:ext cx="6209362" cy="11128191"/>
          </a:xfrm>
          <a:prstGeom prst="rect">
            <a:avLst/>
          </a:prstGeom>
          <a:ln>
            <a:solidFill>
              <a:srgbClr val="0033CC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1968459" y="1595788"/>
            <a:ext cx="118942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>
                <a:solidFill>
                  <a:schemeClr val="accent6">
                    <a:lumMod val="75000"/>
                  </a:schemeClr>
                </a:solidFill>
              </a:rPr>
              <a:t>h3</a:t>
            </a:r>
          </a:p>
          <a:p>
            <a:r>
              <a:rPr lang="en-US" altLang="ko-KR" smtClean="0">
                <a:solidFill>
                  <a:schemeClr val="accent6">
                    <a:lumMod val="75000"/>
                  </a:schemeClr>
                </a:solidFill>
              </a:rPr>
              <a:t>   </a:t>
            </a:r>
            <a:r>
              <a:rPr lang="en-US" altLang="ko-KR">
                <a:solidFill>
                  <a:schemeClr val="accent6">
                    <a:lumMod val="75000"/>
                  </a:schemeClr>
                </a:solidFill>
              </a:rPr>
              <a:t>fieldset</a:t>
            </a:r>
          </a:p>
          <a:p>
            <a:r>
              <a:rPr lang="en-US" altLang="ko-KR">
                <a:solidFill>
                  <a:schemeClr val="accent6">
                    <a:lumMod val="75000"/>
                  </a:schemeClr>
                </a:solidFill>
              </a:rPr>
              <a:t>       legend</a:t>
            </a:r>
            <a:endParaRPr lang="ko-KR" altLang="en-US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447610" y="2519118"/>
            <a:ext cx="8915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>
                <a:solidFill>
                  <a:schemeClr val="accent6">
                    <a:lumMod val="75000"/>
                  </a:schemeClr>
                </a:solidFill>
              </a:rPr>
              <a:t>label</a:t>
            </a:r>
          </a:p>
          <a:p>
            <a:r>
              <a:rPr lang="en-US" altLang="ko-KR" smtClean="0">
                <a:solidFill>
                  <a:schemeClr val="accent6">
                    <a:lumMod val="75000"/>
                  </a:schemeClr>
                </a:solidFill>
              </a:rPr>
              <a:t>    input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867712" y="3315852"/>
            <a:ext cx="8915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>
                <a:solidFill>
                  <a:schemeClr val="accent6">
                    <a:lumMod val="75000"/>
                  </a:schemeClr>
                </a:solidFill>
              </a:rPr>
              <a:t>label</a:t>
            </a:r>
          </a:p>
          <a:p>
            <a:r>
              <a:rPr lang="en-US" altLang="ko-KR" smtClean="0">
                <a:solidFill>
                  <a:schemeClr val="accent6">
                    <a:lumMod val="75000"/>
                  </a:schemeClr>
                </a:solidFill>
              </a:rPr>
              <a:t>    input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1802738" y="4223793"/>
            <a:ext cx="11961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accent6">
                    <a:lumMod val="75000"/>
                  </a:schemeClr>
                </a:solidFill>
              </a:rPr>
              <a:t>fieldset</a:t>
            </a:r>
          </a:p>
          <a:p>
            <a:r>
              <a:rPr lang="en-US" altLang="ko-KR">
                <a:solidFill>
                  <a:schemeClr val="accent6">
                    <a:lumMod val="75000"/>
                  </a:schemeClr>
                </a:solidFill>
              </a:rPr>
              <a:t>       legend</a:t>
            </a:r>
            <a:endParaRPr lang="ko-KR" altLang="en-US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252750" y="5240292"/>
            <a:ext cx="119613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mtClean="0">
                <a:solidFill>
                  <a:schemeClr val="accent6">
                    <a:lumMod val="75000"/>
                  </a:schemeClr>
                </a:solidFill>
              </a:rPr>
              <a:t>label</a:t>
            </a:r>
            <a:endParaRPr lang="en-US" altLang="ko-KR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altLang="ko-KR">
                <a:solidFill>
                  <a:schemeClr val="accent6">
                    <a:lumMod val="75000"/>
                  </a:schemeClr>
                </a:solidFill>
              </a:rPr>
              <a:t>    </a:t>
            </a:r>
            <a:r>
              <a:rPr lang="en-US" altLang="ko-KR" smtClean="0">
                <a:solidFill>
                  <a:schemeClr val="accent6">
                    <a:lumMod val="75000"/>
                  </a:schemeClr>
                </a:solidFill>
              </a:rPr>
              <a:t> input </a:t>
            </a:r>
          </a:p>
          <a:p>
            <a:r>
              <a:rPr lang="en-US" altLang="ko-KR" smtClean="0">
                <a:solidFill>
                  <a:schemeClr val="accent6">
                    <a:lumMod val="75000"/>
                  </a:schemeClr>
                </a:solidFill>
              </a:rPr>
              <a:t>          radio</a:t>
            </a:r>
            <a:endParaRPr lang="ko-KR" altLang="en-US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627069" y="6575635"/>
            <a:ext cx="14656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mtClean="0">
                <a:solidFill>
                  <a:schemeClr val="accent6">
                    <a:lumMod val="75000"/>
                  </a:schemeClr>
                </a:solidFill>
              </a:rPr>
              <a:t>label</a:t>
            </a:r>
          </a:p>
          <a:p>
            <a:r>
              <a:rPr lang="en-US" altLang="ko-KR" smtClean="0">
                <a:solidFill>
                  <a:schemeClr val="accent6">
                    <a:lumMod val="75000"/>
                  </a:schemeClr>
                </a:solidFill>
              </a:rPr>
              <a:t>   checkbox</a:t>
            </a:r>
            <a:endParaRPr lang="ko-KR" altLang="en-US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9624215" y="720634"/>
            <a:ext cx="164514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mtClean="0">
                <a:solidFill>
                  <a:schemeClr val="accent6">
                    <a:lumMod val="75000"/>
                  </a:schemeClr>
                </a:solidFill>
              </a:rPr>
              <a:t>input</a:t>
            </a:r>
          </a:p>
          <a:p>
            <a:r>
              <a:rPr lang="en-US" altLang="ko-KR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altLang="ko-KR" smtClean="0">
                <a:solidFill>
                  <a:schemeClr val="accent6">
                    <a:lumMod val="75000"/>
                  </a:schemeClr>
                </a:solidFill>
              </a:rPr>
              <a:t>      phone</a:t>
            </a:r>
          </a:p>
          <a:p>
            <a:r>
              <a:rPr lang="en-US" altLang="ko-KR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altLang="ko-KR" smtClean="0">
                <a:solidFill>
                  <a:schemeClr val="accent6">
                    <a:lumMod val="75000"/>
                  </a:schemeClr>
                </a:solidFill>
              </a:rPr>
              <a:t>      birth</a:t>
            </a:r>
          </a:p>
          <a:p>
            <a:r>
              <a:rPr lang="en-US" altLang="ko-KR" smtClean="0">
                <a:solidFill>
                  <a:schemeClr val="accent6">
                    <a:lumMod val="75000"/>
                  </a:schemeClr>
                </a:solidFill>
              </a:rPr>
              <a:t>       checkbox</a:t>
            </a:r>
            <a:endParaRPr lang="ko-KR" altLang="en-US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9455341" y="2265676"/>
            <a:ext cx="138153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mtClean="0">
                <a:solidFill>
                  <a:schemeClr val="accent6">
                    <a:lumMod val="75000"/>
                  </a:schemeClr>
                </a:solidFill>
              </a:rPr>
              <a:t>select</a:t>
            </a:r>
          </a:p>
          <a:p>
            <a:r>
              <a:rPr lang="en-US" altLang="ko-KR" smtClean="0">
                <a:solidFill>
                  <a:schemeClr val="accent6">
                    <a:lumMod val="75000"/>
                  </a:schemeClr>
                </a:solidFill>
              </a:rPr>
              <a:t>       option</a:t>
            </a:r>
          </a:p>
          <a:p>
            <a:endParaRPr lang="en-US" altLang="ko-KR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altLang="ko-KR" smtClean="0">
                <a:solidFill>
                  <a:schemeClr val="accent6">
                    <a:lumMod val="75000"/>
                  </a:schemeClr>
                </a:solidFill>
              </a:rPr>
              <a:t>textarea       </a:t>
            </a:r>
            <a:endParaRPr lang="ko-KR" altLang="en-US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8458562" y="4748763"/>
            <a:ext cx="138153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mtClean="0">
                <a:solidFill>
                  <a:schemeClr val="accent6">
                    <a:lumMod val="75000"/>
                  </a:schemeClr>
                </a:solidFill>
              </a:rPr>
              <a:t>input</a:t>
            </a:r>
          </a:p>
          <a:p>
            <a:r>
              <a:rPr lang="en-US" altLang="ko-KR" smtClean="0">
                <a:solidFill>
                  <a:schemeClr val="accent6">
                    <a:lumMod val="75000"/>
                  </a:schemeClr>
                </a:solidFill>
              </a:rPr>
              <a:t>       submit</a:t>
            </a:r>
          </a:p>
        </p:txBody>
      </p:sp>
    </p:spTree>
    <p:extLst>
      <p:ext uri="{BB962C8B-B14F-4D97-AF65-F5344CB8AC3E}">
        <p14:creationId xmlns:p14="http://schemas.microsoft.com/office/powerpoint/2010/main" val="3979895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9958" y="172390"/>
            <a:ext cx="3965247" cy="677210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364410396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1039090"/>
            <a:ext cx="5394757" cy="1018309"/>
          </a:xfrm>
        </p:spPr>
        <p:txBody>
          <a:bodyPr/>
          <a:lstStyle/>
          <a:p>
            <a:r>
              <a:rPr lang="ko-KR" altLang="en-US" dirty="0" err="1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프론트</a:t>
            </a:r>
            <a:r>
              <a:rPr lang="en-US" altLang="ko-KR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 </a:t>
            </a:r>
            <a:r>
              <a:rPr lang="ko-KR" altLang="en-US" dirty="0" err="1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엔드와</a:t>
            </a:r>
            <a:r>
              <a:rPr lang="ko-KR" altLang="en-US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 </a:t>
            </a:r>
            <a:r>
              <a:rPr lang="ko-KR" altLang="en-US" dirty="0" err="1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백엔드</a:t>
            </a:r>
            <a:r>
              <a:rPr lang="en-US" altLang="ko-KR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/>
            </a:r>
            <a:br>
              <a:rPr lang="en-US" altLang="ko-KR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</a:br>
            <a:endParaRPr lang="ko-KR" altLang="en-US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637" y="1874971"/>
            <a:ext cx="3218296" cy="3218296"/>
          </a:xfr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4545" y="1973283"/>
            <a:ext cx="2985655" cy="298565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621464" y="4494661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클라이언트</a:t>
            </a:r>
            <a:endParaRPr lang="en-US" altLang="ko-KR" dirty="0" smtClean="0"/>
          </a:p>
          <a:p>
            <a:r>
              <a:rPr lang="en-US" altLang="ko-KR" dirty="0" smtClean="0"/>
              <a:t>(</a:t>
            </a:r>
            <a:r>
              <a:rPr lang="ko-KR" altLang="en-US" dirty="0" smtClean="0"/>
              <a:t>사용자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404206" y="5372503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서버</a:t>
            </a:r>
            <a:endParaRPr lang="ko-KR" altLang="en-US" dirty="0"/>
          </a:p>
        </p:txBody>
      </p:sp>
      <p:sp>
        <p:nvSpPr>
          <p:cNvPr id="9" name="아래로 구부러진 화살표 8"/>
          <p:cNvSpPr/>
          <p:nvPr/>
        </p:nvSpPr>
        <p:spPr>
          <a:xfrm>
            <a:off x="3733800" y="2028077"/>
            <a:ext cx="2500745" cy="892030"/>
          </a:xfrm>
          <a:prstGeom prst="curvedDownArrow">
            <a:avLst>
              <a:gd name="adj1" fmla="val 53751"/>
              <a:gd name="adj2" fmla="val 113231"/>
              <a:gd name="adj3" fmla="val 5100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아래로 구부러진 화살표 10"/>
          <p:cNvSpPr/>
          <p:nvPr/>
        </p:nvSpPr>
        <p:spPr>
          <a:xfrm rot="10538961">
            <a:off x="3827563" y="4100029"/>
            <a:ext cx="2305690" cy="789264"/>
          </a:xfrm>
          <a:prstGeom prst="curvedDownArrow">
            <a:avLst>
              <a:gd name="adj1" fmla="val 53751"/>
              <a:gd name="adj2" fmla="val 78488"/>
              <a:gd name="adj3" fmla="val 5100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026" name="Picture 2" descr="데이터베이스 시스템 개요 - 기본 용어(데이터, 정보, DB, DBMS, DBS, 스키마, 상태) : 네이버 블로그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7856" y="2240197"/>
            <a:ext cx="1518615" cy="2343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9220200" y="5250890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데이터베이스</a:t>
            </a:r>
            <a:endParaRPr lang="en-US" altLang="ko-KR" dirty="0" smtClean="0"/>
          </a:p>
          <a:p>
            <a:r>
              <a:rPr lang="en-US" altLang="ko-KR" dirty="0" smtClean="0"/>
              <a:t>(</a:t>
            </a:r>
            <a:r>
              <a:rPr lang="ko-KR" altLang="en-US" dirty="0" smtClean="0"/>
              <a:t>저장소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08104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다이어그램 2"/>
          <p:cNvGraphicFramePr/>
          <p:nvPr>
            <p:extLst>
              <p:ext uri="{D42A27DB-BD31-4B8C-83A1-F6EECF244321}">
                <p14:modId xmlns:p14="http://schemas.microsoft.com/office/powerpoint/2010/main" val="1216481495"/>
              </p:ext>
            </p:extLst>
          </p:nvPr>
        </p:nvGraphicFramePr>
        <p:xfrm>
          <a:off x="1563329" y="1327319"/>
          <a:ext cx="8745794" cy="41738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545691" y="619432"/>
            <a:ext cx="73730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&lt;form action</a:t>
            </a:r>
            <a:r>
              <a:rPr lang="en-US" altLang="ko-KR" sz="2000" dirty="0" smtClean="0"/>
              <a:t>=“</a:t>
            </a:r>
            <a:r>
              <a:rPr lang="en-US" altLang="ko-KR" sz="2000" dirty="0" err="1" smtClean="0">
                <a:solidFill>
                  <a:srgbClr val="E2ACD3"/>
                </a:solidFill>
              </a:rPr>
              <a:t>register.php</a:t>
            </a:r>
            <a:r>
              <a:rPr lang="en-US" altLang="ko-KR" sz="2000" dirty="0" smtClean="0"/>
              <a:t>" </a:t>
            </a:r>
            <a:r>
              <a:rPr lang="en-US" altLang="ko-KR" sz="2000" dirty="0"/>
              <a:t>method</a:t>
            </a:r>
            <a:r>
              <a:rPr lang="en-US" altLang="ko-KR" sz="2000" dirty="0" smtClean="0"/>
              <a:t>=“</a:t>
            </a:r>
            <a:r>
              <a:rPr lang="en-US" altLang="ko-KR" sz="2000" dirty="0" smtClean="0">
                <a:solidFill>
                  <a:srgbClr val="0000FF"/>
                </a:solidFill>
              </a:rPr>
              <a:t>post</a:t>
            </a:r>
            <a:r>
              <a:rPr lang="en-US" altLang="ko-KR" sz="2000" dirty="0" smtClean="0"/>
              <a:t>"&gt;</a:t>
            </a:r>
          </a:p>
          <a:p>
            <a:r>
              <a:rPr lang="ko-KR" altLang="en-US" sz="2000" dirty="0" smtClean="0">
                <a:solidFill>
                  <a:srgbClr val="E2ACD3"/>
                </a:solidFill>
              </a:rPr>
              <a:t>태그 안의 내용을 처리해 줄 </a:t>
            </a:r>
            <a:r>
              <a:rPr lang="en-US" altLang="ko-KR" sz="2000" dirty="0">
                <a:solidFill>
                  <a:srgbClr val="E2ACD3"/>
                </a:solidFill>
              </a:rPr>
              <a:t>ASP, PHP, JSP </a:t>
            </a:r>
            <a:r>
              <a:rPr lang="ko-KR" altLang="en-US" sz="2000" dirty="0" smtClean="0">
                <a:solidFill>
                  <a:srgbClr val="E2ACD3"/>
                </a:solidFill>
              </a:rPr>
              <a:t>같은 서버 프로그램 지정</a:t>
            </a: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3256970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GET과 POS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3550" y="638174"/>
            <a:ext cx="10458450" cy="6219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GET, POST요청의 차이점 | H-web Blo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73" r="9210"/>
          <a:stretch/>
        </p:blipFill>
        <p:spPr bwMode="auto">
          <a:xfrm>
            <a:off x="311964" y="98704"/>
            <a:ext cx="5235881" cy="3649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4462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blogger.googleusercontent.com/img/b/R29vZ2xl/AVvXsEjGYjr-0xd9zd6o8gYb5IL4SoCGz81rs4No9ih_FyDE845RHqDoMcEZ-L5-MmhfhQlOCMN4rVkTo2GBbm74BIHWR-sGC7pQHoakA7urSuM0NCD_JNBChyizQBj3x7-7djdMBimSOObS_wCy/s1600/HTTPDemo_thumb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6362" y="691077"/>
            <a:ext cx="6961505" cy="4599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6541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1713452" y="1286009"/>
            <a:ext cx="7649133" cy="4639941"/>
            <a:chOff x="1713452" y="1286009"/>
            <a:chExt cx="7649133" cy="4639941"/>
          </a:xfrm>
        </p:grpSpPr>
        <p:sp>
          <p:nvSpPr>
            <p:cNvPr id="8" name="자유형 7"/>
            <p:cNvSpPr/>
            <p:nvPr/>
          </p:nvSpPr>
          <p:spPr>
            <a:xfrm rot="21600000">
              <a:off x="2722789" y="1286009"/>
              <a:ext cx="6639796" cy="2018677"/>
            </a:xfrm>
            <a:custGeom>
              <a:avLst/>
              <a:gdLst>
                <a:gd name="connsiteX0" fmla="*/ 0 w 6639796"/>
                <a:gd name="connsiteY0" fmla="*/ 0 h 2018675"/>
                <a:gd name="connsiteX1" fmla="*/ 5630459 w 6639796"/>
                <a:gd name="connsiteY1" fmla="*/ 0 h 2018675"/>
                <a:gd name="connsiteX2" fmla="*/ 6639796 w 6639796"/>
                <a:gd name="connsiteY2" fmla="*/ 1009338 h 2018675"/>
                <a:gd name="connsiteX3" fmla="*/ 5630459 w 6639796"/>
                <a:gd name="connsiteY3" fmla="*/ 2018675 h 2018675"/>
                <a:gd name="connsiteX4" fmla="*/ 0 w 6639796"/>
                <a:gd name="connsiteY4" fmla="*/ 2018675 h 2018675"/>
                <a:gd name="connsiteX5" fmla="*/ 0 w 6639796"/>
                <a:gd name="connsiteY5" fmla="*/ 0 h 2018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39796" h="2018675">
                  <a:moveTo>
                    <a:pt x="6639796" y="2018674"/>
                  </a:moveTo>
                  <a:lnTo>
                    <a:pt x="1009337" y="2018674"/>
                  </a:lnTo>
                  <a:lnTo>
                    <a:pt x="0" y="1009337"/>
                  </a:lnTo>
                  <a:lnTo>
                    <a:pt x="1009337" y="1"/>
                  </a:lnTo>
                  <a:lnTo>
                    <a:pt x="6639796" y="1"/>
                  </a:lnTo>
                  <a:lnTo>
                    <a:pt x="6639796" y="2018674"/>
                  </a:lnTo>
                  <a:close/>
                </a:path>
              </a:pathLst>
            </a:custGeom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394849" tIns="76201" rIns="142240" bIns="76201" numCol="1" spcCol="1270" anchor="ctr" anchorCtr="0">
              <a:noAutofit/>
            </a:bodyPr>
            <a:lstStyle/>
            <a:p>
              <a:pPr lvl="0" algn="ctr" defTabSz="889000" rtl="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000" kern="1200" dirty="0" smtClean="0"/>
                <a:t>&lt;</a:t>
              </a:r>
              <a:r>
                <a:rPr lang="en-US" sz="2000" kern="1200" dirty="0" smtClean="0">
                  <a:solidFill>
                    <a:srgbClr val="0000FF"/>
                  </a:solidFill>
                </a:rPr>
                <a:t>label</a:t>
              </a:r>
              <a:r>
                <a:rPr lang="en-US" sz="2000" kern="1200" dirty="0" smtClean="0"/>
                <a:t>&gt; </a:t>
              </a:r>
              <a:r>
                <a:rPr lang="ko-KR" sz="2000" kern="1200" dirty="0" smtClean="0"/>
                <a:t>아이디 </a:t>
              </a:r>
              <a:r>
                <a:rPr lang="en-US" sz="2000" kern="1200" dirty="0" smtClean="0"/>
                <a:t>&lt;</a:t>
              </a:r>
              <a:r>
                <a:rPr lang="en-US" sz="2000" kern="1200" dirty="0" smtClean="0">
                  <a:solidFill>
                    <a:schemeClr val="accent2">
                      <a:lumMod val="75000"/>
                    </a:schemeClr>
                  </a:solidFill>
                </a:rPr>
                <a:t>input</a:t>
              </a:r>
              <a:r>
                <a:rPr lang="en-US" sz="2000" kern="1200" dirty="0" smtClean="0"/>
                <a:t> type="text"&gt; &lt;/</a:t>
              </a:r>
              <a:r>
                <a:rPr lang="en-US" sz="2000" kern="1200" dirty="0" smtClean="0">
                  <a:solidFill>
                    <a:srgbClr val="0000FF"/>
                  </a:solidFill>
                </a:rPr>
                <a:t>label</a:t>
              </a:r>
              <a:r>
                <a:rPr lang="en-US" sz="2000" kern="1200" dirty="0" smtClean="0"/>
                <a:t>&gt;</a:t>
              </a:r>
              <a:endParaRPr lang="ko-KR" sz="2000" kern="1200" dirty="0"/>
            </a:p>
          </p:txBody>
        </p:sp>
        <p:sp>
          <p:nvSpPr>
            <p:cNvPr id="9" name="타원 8"/>
            <p:cNvSpPr/>
            <p:nvPr/>
          </p:nvSpPr>
          <p:spPr>
            <a:xfrm>
              <a:off x="1713452" y="1286010"/>
              <a:ext cx="2018675" cy="2018675"/>
            </a:xfrm>
            <a:prstGeom prst="ellipse">
              <a:avLst/>
            </a:prstGeom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0" name="자유형 9"/>
            <p:cNvSpPr/>
            <p:nvPr/>
          </p:nvSpPr>
          <p:spPr>
            <a:xfrm rot="21600000">
              <a:off x="2722789" y="3907274"/>
              <a:ext cx="6639796" cy="2018676"/>
            </a:xfrm>
            <a:custGeom>
              <a:avLst/>
              <a:gdLst>
                <a:gd name="connsiteX0" fmla="*/ 0 w 6639796"/>
                <a:gd name="connsiteY0" fmla="*/ 0 h 2018675"/>
                <a:gd name="connsiteX1" fmla="*/ 5630459 w 6639796"/>
                <a:gd name="connsiteY1" fmla="*/ 0 h 2018675"/>
                <a:gd name="connsiteX2" fmla="*/ 6639796 w 6639796"/>
                <a:gd name="connsiteY2" fmla="*/ 1009338 h 2018675"/>
                <a:gd name="connsiteX3" fmla="*/ 5630459 w 6639796"/>
                <a:gd name="connsiteY3" fmla="*/ 2018675 h 2018675"/>
                <a:gd name="connsiteX4" fmla="*/ 0 w 6639796"/>
                <a:gd name="connsiteY4" fmla="*/ 2018675 h 2018675"/>
                <a:gd name="connsiteX5" fmla="*/ 0 w 6639796"/>
                <a:gd name="connsiteY5" fmla="*/ 0 h 2018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39796" h="2018675">
                  <a:moveTo>
                    <a:pt x="6639796" y="2018674"/>
                  </a:moveTo>
                  <a:lnTo>
                    <a:pt x="1009337" y="2018674"/>
                  </a:lnTo>
                  <a:lnTo>
                    <a:pt x="0" y="1009337"/>
                  </a:lnTo>
                  <a:lnTo>
                    <a:pt x="1009337" y="1"/>
                  </a:lnTo>
                  <a:lnTo>
                    <a:pt x="6639796" y="1"/>
                  </a:lnTo>
                  <a:lnTo>
                    <a:pt x="6639796" y="2018674"/>
                  </a:lnTo>
                  <a:close/>
                </a:path>
              </a:pathLst>
            </a:custGeom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394849" tIns="76201" rIns="142240" bIns="76200" numCol="1" spcCol="1270" anchor="ctr" anchorCtr="0">
              <a:noAutofit/>
            </a:bodyPr>
            <a:lstStyle/>
            <a:p>
              <a:pPr lvl="0" algn="ctr" defTabSz="889000" rtl="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000" kern="1200" dirty="0" smtClean="0"/>
                <a:t>&lt;</a:t>
              </a:r>
              <a:r>
                <a:rPr lang="en-US" sz="2000" kern="1200" dirty="0" smtClean="0">
                  <a:solidFill>
                    <a:srgbClr val="0000FF"/>
                  </a:solidFill>
                </a:rPr>
                <a:t>label</a:t>
              </a:r>
              <a:r>
                <a:rPr lang="en-US" sz="2000" kern="1200" dirty="0" smtClean="0"/>
                <a:t> for="</a:t>
              </a:r>
              <a:r>
                <a:rPr lang="en-US" sz="2000" kern="1200" dirty="0" smtClean="0">
                  <a:solidFill>
                    <a:srgbClr val="7030A0"/>
                  </a:solidFill>
                </a:rPr>
                <a:t>user-id</a:t>
              </a:r>
              <a:r>
                <a:rPr lang="en-US" sz="2000" kern="1200" dirty="0" smtClean="0"/>
                <a:t>"&gt;</a:t>
              </a:r>
              <a:r>
                <a:rPr lang="ko-KR" sz="2000" kern="1200" dirty="0" smtClean="0"/>
                <a:t>아이디</a:t>
              </a:r>
              <a:r>
                <a:rPr lang="en-US" sz="2000" kern="1200" dirty="0" smtClean="0"/>
                <a:t>&lt;/</a:t>
              </a:r>
              <a:r>
                <a:rPr lang="en-US" sz="2000" kern="1200" dirty="0" smtClean="0">
                  <a:solidFill>
                    <a:srgbClr val="0000FF"/>
                  </a:solidFill>
                </a:rPr>
                <a:t>label</a:t>
              </a:r>
              <a:r>
                <a:rPr lang="en-US" sz="2000" kern="1200" dirty="0" smtClean="0"/>
                <a:t>&gt;</a:t>
              </a:r>
            </a:p>
            <a:p>
              <a:pPr lvl="0" algn="ctr" defTabSz="889000" rtl="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b="0" kern="1200" dirty="0" smtClean="0"/>
                <a:t>&lt;</a:t>
              </a:r>
              <a:r>
                <a:rPr lang="en-US" sz="2000" b="0" kern="1200" dirty="0" smtClean="0">
                  <a:solidFill>
                    <a:schemeClr val="accent2">
                      <a:lumMod val="75000"/>
                    </a:schemeClr>
                  </a:solidFill>
                </a:rPr>
                <a:t>input</a:t>
              </a:r>
              <a:r>
                <a:rPr lang="en-US" sz="2000" b="0" kern="1200" dirty="0" smtClean="0"/>
                <a:t> type="text" id="</a:t>
              </a:r>
              <a:r>
                <a:rPr lang="en-US" sz="2000" b="0" kern="1200" dirty="0" smtClean="0">
                  <a:solidFill>
                    <a:srgbClr val="7030A0"/>
                  </a:solidFill>
                </a:rPr>
                <a:t>user-id</a:t>
              </a:r>
              <a:r>
                <a:rPr lang="en-US" sz="2000" b="0" kern="1200" dirty="0" smtClean="0"/>
                <a:t>"&gt;</a:t>
              </a:r>
              <a:endParaRPr lang="ko-KR" sz="2000" kern="1200" dirty="0"/>
            </a:p>
          </p:txBody>
        </p:sp>
        <p:sp>
          <p:nvSpPr>
            <p:cNvPr id="11" name="타원 10"/>
            <p:cNvSpPr/>
            <p:nvPr/>
          </p:nvSpPr>
          <p:spPr>
            <a:xfrm>
              <a:off x="1713452" y="3907275"/>
              <a:ext cx="2018675" cy="2018675"/>
            </a:xfrm>
            <a:prstGeom prst="ellipse">
              <a:avLst/>
            </a:prstGeom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</p:grpSp>
      <p:sp>
        <p:nvSpPr>
          <p:cNvPr id="5" name="TextBox 4"/>
          <p:cNvSpPr txBox="1"/>
          <p:nvPr/>
        </p:nvSpPr>
        <p:spPr>
          <a:xfrm>
            <a:off x="2133525" y="1879848"/>
            <a:ext cx="117852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err="1" smtClean="0">
                <a:latin typeface="Hi Melody" pitchFamily="2" charset="-127"/>
                <a:ea typeface="Hi Melody" pitchFamily="2" charset="-127"/>
              </a:rPr>
              <a:t>태그안에</a:t>
            </a:r>
            <a:endParaRPr lang="en-US" altLang="ko-KR" sz="2400" dirty="0">
              <a:latin typeface="Hi Melody" pitchFamily="2" charset="-127"/>
              <a:ea typeface="Hi Melody" pitchFamily="2" charset="-127"/>
            </a:endParaRPr>
          </a:p>
          <a:p>
            <a:r>
              <a:rPr lang="ko-KR" altLang="en-US" sz="2400" dirty="0" smtClean="0">
                <a:latin typeface="Hi Melody" pitchFamily="2" charset="-127"/>
                <a:ea typeface="Hi Melody" pitchFamily="2" charset="-127"/>
              </a:rPr>
              <a:t>폼 넣기</a:t>
            </a:r>
            <a:r>
              <a:rPr lang="en-US" altLang="ko-KR" sz="2400" dirty="0" smtClean="0">
                <a:latin typeface="Hi Melody" pitchFamily="2" charset="-127"/>
                <a:ea typeface="Hi Melody" pitchFamily="2" charset="-127"/>
              </a:rPr>
              <a:t>.</a:t>
            </a:r>
            <a:endParaRPr lang="ko-KR" altLang="en-US" sz="2400" dirty="0">
              <a:latin typeface="Hi Melody" pitchFamily="2" charset="-127"/>
              <a:ea typeface="Hi Melody" pitchFamily="2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831223" y="4501113"/>
            <a:ext cx="19111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Hi Melody" pitchFamily="2" charset="-127"/>
                <a:ea typeface="Hi Melody" pitchFamily="2" charset="-127"/>
              </a:rPr>
              <a:t>태그와 폼 요소 </a:t>
            </a:r>
            <a:endParaRPr lang="en-US" altLang="ko-KR" sz="2400" dirty="0" smtClean="0">
              <a:latin typeface="Hi Melody" pitchFamily="2" charset="-127"/>
              <a:ea typeface="Hi Melody" pitchFamily="2" charset="-127"/>
            </a:endParaRPr>
          </a:p>
          <a:p>
            <a:r>
              <a:rPr lang="ko-KR" altLang="en-US" sz="2400" dirty="0" smtClean="0">
                <a:latin typeface="Hi Melody" pitchFamily="2" charset="-127"/>
                <a:ea typeface="Hi Melody" pitchFamily="2" charset="-127"/>
              </a:rPr>
              <a:t>따로 쓰고 연결</a:t>
            </a:r>
            <a:r>
              <a:rPr lang="en-US" altLang="ko-KR" sz="2400" dirty="0" smtClean="0">
                <a:latin typeface="Hi Melody" pitchFamily="2" charset="-127"/>
                <a:ea typeface="Hi Melody" pitchFamily="2" charset="-127"/>
              </a:rPr>
              <a:t>.</a:t>
            </a:r>
            <a:endParaRPr lang="ko-KR" altLang="en-US" sz="2400" dirty="0">
              <a:latin typeface="Hi Melody" pitchFamily="2" charset="-127"/>
              <a:ea typeface="Hi Melody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67440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67840" y="1676400"/>
            <a:ext cx="5795241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드롭다운</a:t>
            </a:r>
            <a:r>
              <a:rPr lang="ko-KR" altLang="en-US" dirty="0" smtClean="0"/>
              <a:t> </a:t>
            </a:r>
            <a:r>
              <a:rPr lang="en-US" altLang="ko-KR" dirty="0" smtClean="0">
                <a:solidFill>
                  <a:srgbClr val="F76C03"/>
                </a:solidFill>
              </a:rPr>
              <a:t>select</a:t>
            </a:r>
          </a:p>
          <a:p>
            <a:r>
              <a:rPr lang="en-US" altLang="ko-KR" dirty="0">
                <a:solidFill>
                  <a:srgbClr val="F76C03"/>
                </a:solidFill>
              </a:rPr>
              <a:t>	 </a:t>
            </a:r>
            <a:r>
              <a:rPr lang="en-US" altLang="ko-KR" dirty="0" smtClean="0">
                <a:solidFill>
                  <a:srgbClr val="F76C03"/>
                </a:solidFill>
              </a:rPr>
              <a:t>    option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sz="2400" dirty="0" smtClean="0"/>
              <a:t>&lt;</a:t>
            </a:r>
            <a:r>
              <a:rPr lang="en-US" altLang="ko-KR" sz="2400" dirty="0" smtClean="0">
                <a:solidFill>
                  <a:srgbClr val="0000FF"/>
                </a:solidFill>
              </a:rPr>
              <a:t>label for=“path”</a:t>
            </a:r>
            <a:r>
              <a:rPr lang="en-US" altLang="ko-KR" sz="2400" dirty="0" smtClean="0"/>
              <a:t>&gt;</a:t>
            </a:r>
            <a:r>
              <a:rPr lang="ko-KR" altLang="en-US" sz="2400" dirty="0" smtClean="0"/>
              <a:t>가입 경로</a:t>
            </a:r>
            <a:r>
              <a:rPr lang="en-US" altLang="ko-KR" sz="2400" dirty="0" smtClean="0"/>
              <a:t>&lt;/label&gt;</a:t>
            </a:r>
          </a:p>
          <a:p>
            <a:r>
              <a:rPr lang="en-US" altLang="ko-KR" sz="2400" dirty="0" smtClean="0"/>
              <a:t>&lt;select </a:t>
            </a:r>
            <a:r>
              <a:rPr lang="en-US" altLang="ko-KR" sz="2400" dirty="0" smtClean="0">
                <a:solidFill>
                  <a:srgbClr val="0000FF"/>
                </a:solidFill>
              </a:rPr>
              <a:t>id=“path</a:t>
            </a:r>
            <a:r>
              <a:rPr lang="en-US" altLang="ko-KR" sz="2400" dirty="0" smtClean="0"/>
              <a:t>”&gt;</a:t>
            </a:r>
          </a:p>
          <a:p>
            <a:r>
              <a:rPr lang="en-US" altLang="ko-KR" sz="2400" dirty="0" smtClean="0"/>
              <a:t>         &lt;option value=“blog”&gt;</a:t>
            </a:r>
            <a:r>
              <a:rPr lang="ko-KR" altLang="en-US" sz="2400" dirty="0" err="1" smtClean="0"/>
              <a:t>블로그</a:t>
            </a:r>
            <a:r>
              <a:rPr lang="en-US" altLang="ko-KR" sz="2400" dirty="0" smtClean="0"/>
              <a:t>&lt;/option&gt;</a:t>
            </a:r>
            <a:endParaRPr lang="ko-KR" altLang="en-US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1548581" y="5161935"/>
            <a:ext cx="57509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&lt;form action=“” autocomplete=“off”&gt;  </a:t>
            </a:r>
            <a:r>
              <a:rPr lang="ko-KR" altLang="en-US" dirty="0" smtClean="0">
                <a:solidFill>
                  <a:srgbClr val="FF0000"/>
                </a:solidFill>
              </a:rPr>
              <a:t>자동완성기능 꺼짐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7059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2759478" y="766917"/>
            <a:ext cx="7282645" cy="5294669"/>
            <a:chOff x="2759478" y="766917"/>
            <a:chExt cx="7282645" cy="5294669"/>
          </a:xfrm>
          <a:scene3d>
            <a:camera prst="isometricOffAxis2Left" zoom="95000"/>
            <a:lightRig rig="flat" dir="t"/>
          </a:scene3d>
        </p:grpSpPr>
        <p:sp>
          <p:nvSpPr>
            <p:cNvPr id="5" name="자유형 4"/>
            <p:cNvSpPr/>
            <p:nvPr/>
          </p:nvSpPr>
          <p:spPr>
            <a:xfrm>
              <a:off x="2759478" y="766917"/>
              <a:ext cx="2379949" cy="5294669"/>
            </a:xfrm>
            <a:custGeom>
              <a:avLst/>
              <a:gdLst>
                <a:gd name="connsiteX0" fmla="*/ 0 w 2379949"/>
                <a:gd name="connsiteY0" fmla="*/ 237995 h 5294669"/>
                <a:gd name="connsiteX1" fmla="*/ 237995 w 2379949"/>
                <a:gd name="connsiteY1" fmla="*/ 0 h 5294669"/>
                <a:gd name="connsiteX2" fmla="*/ 2141954 w 2379949"/>
                <a:gd name="connsiteY2" fmla="*/ 0 h 5294669"/>
                <a:gd name="connsiteX3" fmla="*/ 2379949 w 2379949"/>
                <a:gd name="connsiteY3" fmla="*/ 237995 h 5294669"/>
                <a:gd name="connsiteX4" fmla="*/ 2379949 w 2379949"/>
                <a:gd name="connsiteY4" fmla="*/ 5056674 h 5294669"/>
                <a:gd name="connsiteX5" fmla="*/ 2141954 w 2379949"/>
                <a:gd name="connsiteY5" fmla="*/ 5294669 h 5294669"/>
                <a:gd name="connsiteX6" fmla="*/ 237995 w 2379949"/>
                <a:gd name="connsiteY6" fmla="*/ 5294669 h 5294669"/>
                <a:gd name="connsiteX7" fmla="*/ 0 w 2379949"/>
                <a:gd name="connsiteY7" fmla="*/ 5056674 h 5294669"/>
                <a:gd name="connsiteX8" fmla="*/ 0 w 2379949"/>
                <a:gd name="connsiteY8" fmla="*/ 237995 h 5294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79949" h="5294669">
                  <a:moveTo>
                    <a:pt x="0" y="237995"/>
                  </a:moveTo>
                  <a:cubicBezTo>
                    <a:pt x="0" y="106554"/>
                    <a:pt x="106554" y="0"/>
                    <a:pt x="237995" y="0"/>
                  </a:cubicBezTo>
                  <a:lnTo>
                    <a:pt x="2141954" y="0"/>
                  </a:lnTo>
                  <a:cubicBezTo>
                    <a:pt x="2273395" y="0"/>
                    <a:pt x="2379949" y="106554"/>
                    <a:pt x="2379949" y="237995"/>
                  </a:cubicBezTo>
                  <a:lnTo>
                    <a:pt x="2379949" y="5056674"/>
                  </a:lnTo>
                  <a:cubicBezTo>
                    <a:pt x="2379949" y="5188115"/>
                    <a:pt x="2273395" y="5294669"/>
                    <a:pt x="2141954" y="5294669"/>
                  </a:cubicBezTo>
                  <a:lnTo>
                    <a:pt x="237995" y="5294669"/>
                  </a:lnTo>
                  <a:cubicBezTo>
                    <a:pt x="106554" y="5294669"/>
                    <a:pt x="0" y="5188115"/>
                    <a:pt x="0" y="5056674"/>
                  </a:cubicBezTo>
                  <a:lnTo>
                    <a:pt x="0" y="237995"/>
                  </a:lnTo>
                  <a:close/>
                </a:path>
              </a:pathLst>
            </a:custGeom>
            <a:sp3d extrusionH="381000" contourW="38100" prstMaterial="matte">
              <a:contourClr>
                <a:schemeClr val="lt1"/>
              </a:contourClr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40" tIns="2437908" rIns="320040" bIns="1378973" numCol="1" spcCol="1270" anchor="ctr" anchorCtr="0">
              <a:noAutofit/>
            </a:bodyPr>
            <a:lstStyle/>
            <a:p>
              <a:pPr lvl="0" algn="ctr" defTabSz="2000250" rtl="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ko-KR" sz="4500" kern="1200" dirty="0" smtClean="0"/>
                <a:t>전송</a:t>
              </a:r>
              <a:endParaRPr lang="ko-KR" sz="4500" kern="1200" dirty="0"/>
            </a:p>
          </p:txBody>
        </p:sp>
        <p:sp>
          <p:nvSpPr>
            <p:cNvPr id="6" name="타원 5"/>
            <p:cNvSpPr/>
            <p:nvPr/>
          </p:nvSpPr>
          <p:spPr>
            <a:xfrm>
              <a:off x="3067890" y="1084597"/>
              <a:ext cx="1763125" cy="1763125"/>
            </a:xfrm>
            <a:prstGeom prst="ellipse">
              <a:avLst/>
            </a:prstGeom>
            <a:sp3d z="57150" extrusionH="63500" contourW="12700" prstMaterial="matte">
              <a:contourClr>
                <a:schemeClr val="lt1"/>
              </a:contourClr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tint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7" name="자유형 6"/>
            <p:cNvSpPr/>
            <p:nvPr/>
          </p:nvSpPr>
          <p:spPr>
            <a:xfrm>
              <a:off x="5210826" y="766917"/>
              <a:ext cx="2379949" cy="5294669"/>
            </a:xfrm>
            <a:custGeom>
              <a:avLst/>
              <a:gdLst>
                <a:gd name="connsiteX0" fmla="*/ 0 w 2379949"/>
                <a:gd name="connsiteY0" fmla="*/ 237995 h 5294669"/>
                <a:gd name="connsiteX1" fmla="*/ 237995 w 2379949"/>
                <a:gd name="connsiteY1" fmla="*/ 0 h 5294669"/>
                <a:gd name="connsiteX2" fmla="*/ 2141954 w 2379949"/>
                <a:gd name="connsiteY2" fmla="*/ 0 h 5294669"/>
                <a:gd name="connsiteX3" fmla="*/ 2379949 w 2379949"/>
                <a:gd name="connsiteY3" fmla="*/ 237995 h 5294669"/>
                <a:gd name="connsiteX4" fmla="*/ 2379949 w 2379949"/>
                <a:gd name="connsiteY4" fmla="*/ 5056674 h 5294669"/>
                <a:gd name="connsiteX5" fmla="*/ 2141954 w 2379949"/>
                <a:gd name="connsiteY5" fmla="*/ 5294669 h 5294669"/>
                <a:gd name="connsiteX6" fmla="*/ 237995 w 2379949"/>
                <a:gd name="connsiteY6" fmla="*/ 5294669 h 5294669"/>
                <a:gd name="connsiteX7" fmla="*/ 0 w 2379949"/>
                <a:gd name="connsiteY7" fmla="*/ 5056674 h 5294669"/>
                <a:gd name="connsiteX8" fmla="*/ 0 w 2379949"/>
                <a:gd name="connsiteY8" fmla="*/ 237995 h 5294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79949" h="5294669">
                  <a:moveTo>
                    <a:pt x="0" y="237995"/>
                  </a:moveTo>
                  <a:cubicBezTo>
                    <a:pt x="0" y="106554"/>
                    <a:pt x="106554" y="0"/>
                    <a:pt x="237995" y="0"/>
                  </a:cubicBezTo>
                  <a:lnTo>
                    <a:pt x="2141954" y="0"/>
                  </a:lnTo>
                  <a:cubicBezTo>
                    <a:pt x="2273395" y="0"/>
                    <a:pt x="2379949" y="106554"/>
                    <a:pt x="2379949" y="237995"/>
                  </a:cubicBezTo>
                  <a:lnTo>
                    <a:pt x="2379949" y="5056674"/>
                  </a:lnTo>
                  <a:cubicBezTo>
                    <a:pt x="2379949" y="5188115"/>
                    <a:pt x="2273395" y="5294669"/>
                    <a:pt x="2141954" y="5294669"/>
                  </a:cubicBezTo>
                  <a:lnTo>
                    <a:pt x="237995" y="5294669"/>
                  </a:lnTo>
                  <a:cubicBezTo>
                    <a:pt x="106554" y="5294669"/>
                    <a:pt x="0" y="5188115"/>
                    <a:pt x="0" y="5056674"/>
                  </a:cubicBezTo>
                  <a:lnTo>
                    <a:pt x="0" y="237995"/>
                  </a:lnTo>
                  <a:close/>
                </a:path>
              </a:pathLst>
            </a:custGeom>
            <a:sp3d extrusionH="381000" contourW="38100" prstMaterial="matte">
              <a:contourClr>
                <a:schemeClr val="lt1"/>
              </a:contourClr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40" tIns="2437907" rIns="320040" bIns="1378974" numCol="1" spcCol="1270" anchor="ctr" anchorCtr="0">
              <a:noAutofit/>
            </a:bodyPr>
            <a:lstStyle/>
            <a:p>
              <a:pPr lvl="0" algn="ctr" defTabSz="2000250" rtl="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ko-KR" sz="4500" kern="1200" smtClean="0"/>
                <a:t>초기화</a:t>
              </a:r>
              <a:endParaRPr lang="ko-KR" sz="4500" kern="1200"/>
            </a:p>
          </p:txBody>
        </p:sp>
        <p:sp>
          <p:nvSpPr>
            <p:cNvPr id="8" name="타원 7"/>
            <p:cNvSpPr/>
            <p:nvPr/>
          </p:nvSpPr>
          <p:spPr>
            <a:xfrm>
              <a:off x="5519238" y="1084597"/>
              <a:ext cx="1763125" cy="1763125"/>
            </a:xfrm>
            <a:prstGeom prst="ellipse">
              <a:avLst/>
            </a:prstGeom>
            <a:sp3d z="57150" extrusionH="63500" contourW="12700" prstMaterial="matte">
              <a:contourClr>
                <a:schemeClr val="lt1"/>
              </a:contourClr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tint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9" name="자유형 8"/>
            <p:cNvSpPr/>
            <p:nvPr/>
          </p:nvSpPr>
          <p:spPr>
            <a:xfrm>
              <a:off x="7662174" y="766917"/>
              <a:ext cx="2379949" cy="5294669"/>
            </a:xfrm>
            <a:custGeom>
              <a:avLst/>
              <a:gdLst>
                <a:gd name="connsiteX0" fmla="*/ 0 w 2379949"/>
                <a:gd name="connsiteY0" fmla="*/ 237995 h 5294669"/>
                <a:gd name="connsiteX1" fmla="*/ 237995 w 2379949"/>
                <a:gd name="connsiteY1" fmla="*/ 0 h 5294669"/>
                <a:gd name="connsiteX2" fmla="*/ 2141954 w 2379949"/>
                <a:gd name="connsiteY2" fmla="*/ 0 h 5294669"/>
                <a:gd name="connsiteX3" fmla="*/ 2379949 w 2379949"/>
                <a:gd name="connsiteY3" fmla="*/ 237995 h 5294669"/>
                <a:gd name="connsiteX4" fmla="*/ 2379949 w 2379949"/>
                <a:gd name="connsiteY4" fmla="*/ 5056674 h 5294669"/>
                <a:gd name="connsiteX5" fmla="*/ 2141954 w 2379949"/>
                <a:gd name="connsiteY5" fmla="*/ 5294669 h 5294669"/>
                <a:gd name="connsiteX6" fmla="*/ 237995 w 2379949"/>
                <a:gd name="connsiteY6" fmla="*/ 5294669 h 5294669"/>
                <a:gd name="connsiteX7" fmla="*/ 0 w 2379949"/>
                <a:gd name="connsiteY7" fmla="*/ 5056674 h 5294669"/>
                <a:gd name="connsiteX8" fmla="*/ 0 w 2379949"/>
                <a:gd name="connsiteY8" fmla="*/ 237995 h 5294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79949" h="5294669">
                  <a:moveTo>
                    <a:pt x="0" y="237995"/>
                  </a:moveTo>
                  <a:cubicBezTo>
                    <a:pt x="0" y="106554"/>
                    <a:pt x="106554" y="0"/>
                    <a:pt x="237995" y="0"/>
                  </a:cubicBezTo>
                  <a:lnTo>
                    <a:pt x="2141954" y="0"/>
                  </a:lnTo>
                  <a:cubicBezTo>
                    <a:pt x="2273395" y="0"/>
                    <a:pt x="2379949" y="106554"/>
                    <a:pt x="2379949" y="237995"/>
                  </a:cubicBezTo>
                  <a:lnTo>
                    <a:pt x="2379949" y="5056674"/>
                  </a:lnTo>
                  <a:cubicBezTo>
                    <a:pt x="2379949" y="5188115"/>
                    <a:pt x="2273395" y="5294669"/>
                    <a:pt x="2141954" y="5294669"/>
                  </a:cubicBezTo>
                  <a:lnTo>
                    <a:pt x="237995" y="5294669"/>
                  </a:lnTo>
                  <a:cubicBezTo>
                    <a:pt x="106554" y="5294669"/>
                    <a:pt x="0" y="5188115"/>
                    <a:pt x="0" y="5056674"/>
                  </a:cubicBezTo>
                  <a:lnTo>
                    <a:pt x="0" y="237995"/>
                  </a:lnTo>
                  <a:close/>
                </a:path>
              </a:pathLst>
            </a:custGeom>
            <a:sp3d extrusionH="381000" contourW="38100" prstMaterial="matte">
              <a:contourClr>
                <a:schemeClr val="lt1"/>
              </a:contourClr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0040" tIns="2437907" rIns="320040" bIns="1378974" numCol="1" spcCol="1270" anchor="ctr" anchorCtr="0">
              <a:noAutofit/>
            </a:bodyPr>
            <a:lstStyle/>
            <a:p>
              <a:pPr lvl="0" algn="ctr" defTabSz="2000250" rtl="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ko-KR" sz="4500" kern="1200" smtClean="0"/>
                <a:t>버튼</a:t>
              </a:r>
              <a:endParaRPr lang="ko-KR" sz="4500" kern="1200"/>
            </a:p>
          </p:txBody>
        </p:sp>
        <p:sp>
          <p:nvSpPr>
            <p:cNvPr id="10" name="타원 9"/>
            <p:cNvSpPr/>
            <p:nvPr/>
          </p:nvSpPr>
          <p:spPr>
            <a:xfrm>
              <a:off x="7970586" y="1084597"/>
              <a:ext cx="1763125" cy="1763125"/>
            </a:xfrm>
            <a:prstGeom prst="ellipse">
              <a:avLst/>
            </a:prstGeom>
            <a:sp3d z="57150" extrusionH="63500" contourW="12700" prstMaterial="matte">
              <a:contourClr>
                <a:schemeClr val="lt1"/>
              </a:contourClr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tint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1" name="왼쪽/오른쪽 화살표 10"/>
            <p:cNvSpPr/>
            <p:nvPr/>
          </p:nvSpPr>
          <p:spPr>
            <a:xfrm>
              <a:off x="3049377" y="5002653"/>
              <a:ext cx="6702847" cy="794200"/>
            </a:xfrm>
            <a:prstGeom prst="leftRightArrow">
              <a:avLst/>
            </a:prstGeom>
            <a:sp3d z="57150" extrusionH="63500" contourW="12700" prstMaterial="matte">
              <a:contourClr>
                <a:schemeClr val="lt1">
                  <a:tint val="50000"/>
                </a:schemeClr>
              </a:contourClr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</p:grpSp>
      <p:sp>
        <p:nvSpPr>
          <p:cNvPr id="12" name="TextBox 11"/>
          <p:cNvSpPr txBox="1"/>
          <p:nvPr/>
        </p:nvSpPr>
        <p:spPr>
          <a:xfrm>
            <a:off x="3673759" y="1578077"/>
            <a:ext cx="11929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/>
              <a:t>submit</a:t>
            </a:r>
            <a:endParaRPr lang="ko-KR" altLang="en-US" sz="2800" dirty="0"/>
          </a:p>
        </p:txBody>
      </p:sp>
      <p:sp>
        <p:nvSpPr>
          <p:cNvPr id="13" name="TextBox 12"/>
          <p:cNvSpPr txBox="1"/>
          <p:nvPr/>
        </p:nvSpPr>
        <p:spPr>
          <a:xfrm>
            <a:off x="5869439" y="1808909"/>
            <a:ext cx="10250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/>
              <a:t>reset</a:t>
            </a:r>
            <a:endParaRPr lang="ko-KR" altLang="en-US" sz="3200" dirty="0"/>
          </a:p>
        </p:txBody>
      </p:sp>
      <p:sp>
        <p:nvSpPr>
          <p:cNvPr id="14" name="TextBox 13"/>
          <p:cNvSpPr txBox="1"/>
          <p:nvPr/>
        </p:nvSpPr>
        <p:spPr>
          <a:xfrm>
            <a:off x="7787148" y="2097978"/>
            <a:ext cx="13161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/>
              <a:t>button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03073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아이디와 비밀번호 - Chrome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3" t="10537" r="76464" b="59298"/>
          <a:stretch/>
        </p:blipFill>
        <p:spPr>
          <a:xfrm>
            <a:off x="884903" y="855407"/>
            <a:ext cx="4866968" cy="4674854"/>
          </a:xfrm>
          <a:prstGeom prst="rect">
            <a:avLst/>
          </a:prstGeom>
        </p:spPr>
      </p:pic>
      <p:pic>
        <p:nvPicPr>
          <p:cNvPr id="4" name="그림 3" descr="입력폼1-2.html - Untitled (Workspace) - Visual Studio Code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84" t="42366" r="3029" b="27097"/>
          <a:stretch/>
        </p:blipFill>
        <p:spPr>
          <a:xfrm>
            <a:off x="4424515" y="2536723"/>
            <a:ext cx="7221263" cy="2691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078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6818" y="725478"/>
            <a:ext cx="5449060" cy="4382112"/>
          </a:xfrm>
          <a:prstGeom prst="rect">
            <a:avLst/>
          </a:prstGeom>
          <a:ln w="57150">
            <a:solidFill>
              <a:srgbClr val="2501FF"/>
            </a:solidFill>
          </a:ln>
        </p:spPr>
      </p:pic>
      <p:sp>
        <p:nvSpPr>
          <p:cNvPr id="3" name="자유형 2"/>
          <p:cNvSpPr/>
          <p:nvPr/>
        </p:nvSpPr>
        <p:spPr>
          <a:xfrm>
            <a:off x="919424" y="2532184"/>
            <a:ext cx="994787" cy="1075174"/>
          </a:xfrm>
          <a:custGeom>
            <a:avLst/>
            <a:gdLst>
              <a:gd name="connsiteX0" fmla="*/ 0 w 994787"/>
              <a:gd name="connsiteY0" fmla="*/ 30145 h 1075174"/>
              <a:gd name="connsiteX1" fmla="*/ 50242 w 994787"/>
              <a:gd name="connsiteY1" fmla="*/ 130629 h 1075174"/>
              <a:gd name="connsiteX2" fmla="*/ 80387 w 994787"/>
              <a:gd name="connsiteY2" fmla="*/ 190919 h 1075174"/>
              <a:gd name="connsiteX3" fmla="*/ 170822 w 994787"/>
              <a:gd name="connsiteY3" fmla="*/ 341644 h 1075174"/>
              <a:gd name="connsiteX4" fmla="*/ 211015 w 994787"/>
              <a:gd name="connsiteY4" fmla="*/ 401934 h 1075174"/>
              <a:gd name="connsiteX5" fmla="*/ 251209 w 994787"/>
              <a:gd name="connsiteY5" fmla="*/ 472273 h 1075174"/>
              <a:gd name="connsiteX6" fmla="*/ 291402 w 994787"/>
              <a:gd name="connsiteY6" fmla="*/ 552659 h 1075174"/>
              <a:gd name="connsiteX7" fmla="*/ 331595 w 994787"/>
              <a:gd name="connsiteY7" fmla="*/ 602901 h 1075174"/>
              <a:gd name="connsiteX8" fmla="*/ 361740 w 994787"/>
              <a:gd name="connsiteY8" fmla="*/ 673240 h 1075174"/>
              <a:gd name="connsiteX9" fmla="*/ 401934 w 994787"/>
              <a:gd name="connsiteY9" fmla="*/ 743578 h 1075174"/>
              <a:gd name="connsiteX10" fmla="*/ 442127 w 994787"/>
              <a:gd name="connsiteY10" fmla="*/ 803868 h 1075174"/>
              <a:gd name="connsiteX11" fmla="*/ 522514 w 994787"/>
              <a:gd name="connsiteY11" fmla="*/ 974690 h 1075174"/>
              <a:gd name="connsiteX12" fmla="*/ 542611 w 994787"/>
              <a:gd name="connsiteY12" fmla="*/ 1014884 h 1075174"/>
              <a:gd name="connsiteX13" fmla="*/ 562707 w 994787"/>
              <a:gd name="connsiteY13" fmla="*/ 1075174 h 1075174"/>
              <a:gd name="connsiteX14" fmla="*/ 592853 w 994787"/>
              <a:gd name="connsiteY14" fmla="*/ 1065125 h 1075174"/>
              <a:gd name="connsiteX15" fmla="*/ 612949 w 994787"/>
              <a:gd name="connsiteY15" fmla="*/ 1014884 h 1075174"/>
              <a:gd name="connsiteX16" fmla="*/ 622998 w 994787"/>
              <a:gd name="connsiteY16" fmla="*/ 944545 h 1075174"/>
              <a:gd name="connsiteX17" fmla="*/ 633046 w 994787"/>
              <a:gd name="connsiteY17" fmla="*/ 884255 h 1075174"/>
              <a:gd name="connsiteX18" fmla="*/ 663191 w 994787"/>
              <a:gd name="connsiteY18" fmla="*/ 763675 h 1075174"/>
              <a:gd name="connsiteX19" fmla="*/ 673239 w 994787"/>
              <a:gd name="connsiteY19" fmla="*/ 723481 h 1075174"/>
              <a:gd name="connsiteX20" fmla="*/ 693336 w 994787"/>
              <a:gd name="connsiteY20" fmla="*/ 663191 h 1075174"/>
              <a:gd name="connsiteX21" fmla="*/ 703384 w 994787"/>
              <a:gd name="connsiteY21" fmla="*/ 612950 h 1075174"/>
              <a:gd name="connsiteX22" fmla="*/ 743578 w 994787"/>
              <a:gd name="connsiteY22" fmla="*/ 492369 h 1075174"/>
              <a:gd name="connsiteX23" fmla="*/ 783771 w 994787"/>
              <a:gd name="connsiteY23" fmla="*/ 331596 h 1075174"/>
              <a:gd name="connsiteX24" fmla="*/ 793820 w 994787"/>
              <a:gd name="connsiteY24" fmla="*/ 291402 h 1075174"/>
              <a:gd name="connsiteX25" fmla="*/ 844061 w 994787"/>
              <a:gd name="connsiteY25" fmla="*/ 200967 h 1075174"/>
              <a:gd name="connsiteX26" fmla="*/ 874206 w 994787"/>
              <a:gd name="connsiteY26" fmla="*/ 170822 h 1075174"/>
              <a:gd name="connsiteX27" fmla="*/ 894303 w 994787"/>
              <a:gd name="connsiteY27" fmla="*/ 130629 h 1075174"/>
              <a:gd name="connsiteX28" fmla="*/ 954593 w 994787"/>
              <a:gd name="connsiteY28" fmla="*/ 50242 h 1075174"/>
              <a:gd name="connsiteX29" fmla="*/ 994787 w 994787"/>
              <a:gd name="connsiteY29" fmla="*/ 0 h 1075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994787" h="1075174">
                <a:moveTo>
                  <a:pt x="0" y="30145"/>
                </a:moveTo>
                <a:cubicBezTo>
                  <a:pt x="36452" y="121277"/>
                  <a:pt x="960" y="40280"/>
                  <a:pt x="50242" y="130629"/>
                </a:cubicBezTo>
                <a:cubicBezTo>
                  <a:pt x="61001" y="150354"/>
                  <a:pt x="69239" y="171411"/>
                  <a:pt x="80387" y="190919"/>
                </a:cubicBezTo>
                <a:cubicBezTo>
                  <a:pt x="109456" y="241791"/>
                  <a:pt x="138322" y="292893"/>
                  <a:pt x="170822" y="341644"/>
                </a:cubicBezTo>
                <a:cubicBezTo>
                  <a:pt x="184220" y="361741"/>
                  <a:pt x="198356" y="381364"/>
                  <a:pt x="211015" y="401934"/>
                </a:cubicBezTo>
                <a:cubicBezTo>
                  <a:pt x="225168" y="424933"/>
                  <a:pt x="238501" y="448446"/>
                  <a:pt x="251209" y="472273"/>
                </a:cubicBezTo>
                <a:cubicBezTo>
                  <a:pt x="265307" y="498707"/>
                  <a:pt x="275701" y="527145"/>
                  <a:pt x="291402" y="552659"/>
                </a:cubicBezTo>
                <a:cubicBezTo>
                  <a:pt x="302642" y="570924"/>
                  <a:pt x="320789" y="584376"/>
                  <a:pt x="331595" y="602901"/>
                </a:cubicBezTo>
                <a:cubicBezTo>
                  <a:pt x="344448" y="624935"/>
                  <a:pt x="350332" y="650424"/>
                  <a:pt x="361740" y="673240"/>
                </a:cubicBezTo>
                <a:cubicBezTo>
                  <a:pt x="373817" y="697393"/>
                  <a:pt x="387781" y="720580"/>
                  <a:pt x="401934" y="743578"/>
                </a:cubicBezTo>
                <a:cubicBezTo>
                  <a:pt x="414593" y="764148"/>
                  <a:pt x="430397" y="782754"/>
                  <a:pt x="442127" y="803868"/>
                </a:cubicBezTo>
                <a:cubicBezTo>
                  <a:pt x="531015" y="963867"/>
                  <a:pt x="477486" y="873379"/>
                  <a:pt x="522514" y="974690"/>
                </a:cubicBezTo>
                <a:cubicBezTo>
                  <a:pt x="528598" y="988378"/>
                  <a:pt x="537048" y="1000976"/>
                  <a:pt x="542611" y="1014884"/>
                </a:cubicBezTo>
                <a:cubicBezTo>
                  <a:pt x="550478" y="1034553"/>
                  <a:pt x="562707" y="1075174"/>
                  <a:pt x="562707" y="1075174"/>
                </a:cubicBezTo>
                <a:cubicBezTo>
                  <a:pt x="572756" y="1071824"/>
                  <a:pt x="586072" y="1073262"/>
                  <a:pt x="592853" y="1065125"/>
                </a:cubicBezTo>
                <a:cubicBezTo>
                  <a:pt x="604400" y="1051269"/>
                  <a:pt x="608574" y="1032382"/>
                  <a:pt x="612949" y="1014884"/>
                </a:cubicBezTo>
                <a:cubicBezTo>
                  <a:pt x="618693" y="991907"/>
                  <a:pt x="619397" y="967954"/>
                  <a:pt x="622998" y="944545"/>
                </a:cubicBezTo>
                <a:cubicBezTo>
                  <a:pt x="626096" y="924408"/>
                  <a:pt x="628626" y="904144"/>
                  <a:pt x="633046" y="884255"/>
                </a:cubicBezTo>
                <a:cubicBezTo>
                  <a:pt x="642033" y="843811"/>
                  <a:pt x="653143" y="803868"/>
                  <a:pt x="663191" y="763675"/>
                </a:cubicBezTo>
                <a:cubicBezTo>
                  <a:pt x="666540" y="750277"/>
                  <a:pt x="668872" y="736583"/>
                  <a:pt x="673239" y="723481"/>
                </a:cubicBezTo>
                <a:cubicBezTo>
                  <a:pt x="679938" y="703384"/>
                  <a:pt x="687762" y="683628"/>
                  <a:pt x="693336" y="663191"/>
                </a:cubicBezTo>
                <a:cubicBezTo>
                  <a:pt x="697830" y="646714"/>
                  <a:pt x="698565" y="629335"/>
                  <a:pt x="703384" y="612950"/>
                </a:cubicBezTo>
                <a:cubicBezTo>
                  <a:pt x="715339" y="572304"/>
                  <a:pt x="735999" y="534054"/>
                  <a:pt x="743578" y="492369"/>
                </a:cubicBezTo>
                <a:cubicBezTo>
                  <a:pt x="781018" y="286445"/>
                  <a:pt x="742966" y="454007"/>
                  <a:pt x="783771" y="331596"/>
                </a:cubicBezTo>
                <a:cubicBezTo>
                  <a:pt x="788138" y="318494"/>
                  <a:pt x="788971" y="304333"/>
                  <a:pt x="793820" y="291402"/>
                </a:cubicBezTo>
                <a:cubicBezTo>
                  <a:pt x="800978" y="272313"/>
                  <a:pt x="834467" y="213760"/>
                  <a:pt x="844061" y="200967"/>
                </a:cubicBezTo>
                <a:cubicBezTo>
                  <a:pt x="852587" y="189599"/>
                  <a:pt x="865946" y="182386"/>
                  <a:pt x="874206" y="170822"/>
                </a:cubicBezTo>
                <a:cubicBezTo>
                  <a:pt x="882913" y="158633"/>
                  <a:pt x="886871" y="143634"/>
                  <a:pt x="894303" y="130629"/>
                </a:cubicBezTo>
                <a:cubicBezTo>
                  <a:pt x="912475" y="98828"/>
                  <a:pt x="931401" y="81164"/>
                  <a:pt x="954593" y="50242"/>
                </a:cubicBezTo>
                <a:cubicBezTo>
                  <a:pt x="992619" y="-459"/>
                  <a:pt x="956208" y="38579"/>
                  <a:pt x="994787" y="0"/>
                </a:cubicBezTo>
              </a:path>
            </a:pathLst>
          </a:cu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1207" y="1511665"/>
            <a:ext cx="5410955" cy="5020376"/>
          </a:xfrm>
          <a:prstGeom prst="rect">
            <a:avLst/>
          </a:prstGeom>
          <a:ln w="762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pic>
      <p:sp>
        <p:nvSpPr>
          <p:cNvPr id="5" name="직사각형 4"/>
          <p:cNvSpPr/>
          <p:nvPr/>
        </p:nvSpPr>
        <p:spPr>
          <a:xfrm>
            <a:off x="5690174" y="3878664"/>
            <a:ext cx="1464252" cy="39188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8706353" y="4109776"/>
            <a:ext cx="2055431" cy="99781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533890" y="3282638"/>
            <a:ext cx="3991011" cy="139524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060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600652"/>
            <a:ext cx="10515600" cy="756309"/>
          </a:xfrm>
        </p:spPr>
        <p:txBody>
          <a:bodyPr/>
          <a:lstStyle/>
          <a:p>
            <a:pPr algn="ctr"/>
            <a:r>
              <a:rPr lang="en-US" altLang="ko-KR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div</a:t>
            </a:r>
            <a:r>
              <a:rPr lang="ko-KR" altLang="en-US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블록과 </a:t>
            </a:r>
            <a:r>
              <a:rPr lang="en-US" altLang="ko-KR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span</a:t>
            </a:r>
            <a:r>
              <a:rPr lang="ko-KR" altLang="en-US" dirty="0" err="1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인라인</a:t>
            </a:r>
            <a:endParaRPr lang="ko-KR" altLang="en-US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3718524"/>
              </p:ext>
            </p:extLst>
          </p:nvPr>
        </p:nvGraphicFramePr>
        <p:xfrm>
          <a:off x="1593272" y="1739900"/>
          <a:ext cx="9462655" cy="4665574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4718859"/>
                <a:gridCol w="4743796"/>
              </a:tblGrid>
              <a:tr h="68525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2400" dirty="0" smtClean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dirty="0" smtClean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block</a:t>
                      </a:r>
                      <a:r>
                        <a:rPr lang="ko-KR" altLang="en-US" sz="2400" dirty="0" smtClean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 요소 </a:t>
                      </a:r>
                      <a:r>
                        <a:rPr lang="en-US" altLang="ko-KR" sz="2400" dirty="0" smtClean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&lt;div&gt; 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2400" dirty="0" smtClean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dirty="0" smtClean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Inline </a:t>
                      </a:r>
                      <a:r>
                        <a:rPr lang="ko-KR" altLang="en-US" sz="2400" dirty="0" smtClean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요소 </a:t>
                      </a:r>
                      <a:r>
                        <a:rPr lang="en-US" altLang="ko-KR" sz="2400" dirty="0" smtClean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&lt;span&gt; </a:t>
                      </a:r>
                      <a:endParaRPr lang="ko-KR" altLang="en-US" sz="24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/>
                </a:tc>
              </a:tr>
              <a:tr h="1308979">
                <a:tc>
                  <a:txBody>
                    <a:bodyPr/>
                    <a:lstStyle/>
                    <a:p>
                      <a:pPr algn="ctr" latinLnBrk="1"/>
                      <a:endParaRPr lang="en-US" altLang="ko-KR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pc="-15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하나의 줄을 전부 차지해서 내용 표시</a:t>
                      </a:r>
                      <a:endParaRPr lang="en-US" altLang="ko-KR" spc="-15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pc="-15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자동 줄 바꿈</a:t>
                      </a:r>
                      <a:endParaRPr lang="en-US" altLang="ko-KR" spc="-15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pc="-15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새로운 행에 작성됨</a:t>
                      </a:r>
                      <a:endParaRPr lang="en-US" altLang="ko-KR" spc="-15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pc="-15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입력한 내용 만큼</a:t>
                      </a:r>
                      <a:r>
                        <a:rPr lang="ko-KR" altLang="en-US" b="1" spc="-15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만</a:t>
                      </a:r>
                      <a:r>
                        <a:rPr lang="ko-KR" altLang="en-US" spc="-15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공간을 차지</a:t>
                      </a:r>
                      <a:endParaRPr lang="en-US" altLang="ko-KR" spc="-15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pc="-15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줄 바꿈 수행되지 않아 앞 뒤 내용이 이어져서 한 줄로 표시됨</a:t>
                      </a:r>
                      <a:endParaRPr lang="en-US" altLang="ko-KR" spc="-150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</a:tr>
              <a:tr h="704835">
                <a:tc>
                  <a:txBody>
                    <a:bodyPr/>
                    <a:lstStyle/>
                    <a:p>
                      <a:pPr algn="ctr" latinLnBrk="1"/>
                      <a:endParaRPr lang="en-US" altLang="ko-KR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&lt;div&gt; &lt;p&gt; &lt;h1&gt; &lt;</a:t>
                      </a:r>
                      <a:r>
                        <a:rPr lang="en-US" altLang="ko-KR" dirty="0" err="1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ul</a:t>
                      </a:r>
                      <a:r>
                        <a:rPr lang="en-US" altLang="ko-KR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&gt; &lt;</a:t>
                      </a:r>
                      <a:r>
                        <a:rPr lang="en-US" altLang="ko-KR" dirty="0" err="1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ol</a:t>
                      </a:r>
                      <a:r>
                        <a:rPr lang="en-US" altLang="ko-KR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&gt; &lt;form&gt; </a:t>
                      </a:r>
                      <a:r>
                        <a:rPr lang="ko-KR" altLang="en-US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등</a:t>
                      </a:r>
                      <a:endParaRPr lang="ko-KR" altLang="en-US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 smtClean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&lt;span&gt;</a:t>
                      </a:r>
                      <a:r>
                        <a:rPr lang="en-US" altLang="ko-KR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&lt;</a:t>
                      </a:r>
                      <a:r>
                        <a:rPr lang="en-US" altLang="ko-KR" baseline="0" dirty="0" err="1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img</a:t>
                      </a:r>
                      <a:r>
                        <a:rPr lang="en-US" altLang="ko-KR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&gt; &lt;strong&gt; &lt;a&gt; </a:t>
                      </a:r>
                      <a:r>
                        <a:rPr lang="ko-KR" altLang="en-US" baseline="0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태그 등</a:t>
                      </a:r>
                      <a:endParaRPr lang="ko-KR" altLang="en-US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</a:tr>
              <a:tr h="11028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address, article, aside, </a:t>
                      </a:r>
                      <a:r>
                        <a:rPr lang="en-US" altLang="ko-KR" dirty="0" err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blockquote</a:t>
                      </a:r>
                      <a:r>
                        <a:rPr lang="en-US" altLang="ko-KR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</a:t>
                      </a:r>
                      <a:r>
                        <a:rPr lang="en-US" altLang="ko-KR" baseline="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canvas, </a:t>
                      </a:r>
                      <a:r>
                        <a:rPr lang="en-US" altLang="ko-KR" baseline="0" dirty="0" err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dd</a:t>
                      </a:r>
                      <a:r>
                        <a:rPr lang="en-US" altLang="ko-KR" baseline="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div, dl, </a:t>
                      </a:r>
                      <a:r>
                        <a:rPr lang="en-US" altLang="ko-KR" baseline="0" dirty="0" err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dt</a:t>
                      </a:r>
                      <a:r>
                        <a:rPr lang="en-US" altLang="ko-KR" baseline="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en-US" altLang="ko-KR" baseline="0" dirty="0" err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fieldset</a:t>
                      </a:r>
                      <a:r>
                        <a:rPr lang="en-US" altLang="ko-KR" baseline="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en-US" altLang="ko-KR" baseline="0" dirty="0" err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figcaption</a:t>
                      </a:r>
                      <a:r>
                        <a:rPr lang="en-US" altLang="ko-KR" baseline="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figure, footer, form, h1~h6, header, </a:t>
                      </a:r>
                      <a:r>
                        <a:rPr lang="en-US" altLang="ko-KR" baseline="0" dirty="0" err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hr</a:t>
                      </a:r>
                      <a:r>
                        <a:rPr lang="en-US" altLang="ko-KR" baseline="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li, main, </a:t>
                      </a:r>
                      <a:r>
                        <a:rPr lang="en-US" altLang="ko-KR" baseline="0" dirty="0" err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nav</a:t>
                      </a:r>
                      <a:r>
                        <a:rPr lang="en-US" altLang="ko-KR" baseline="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en-US" altLang="ko-KR" baseline="0" dirty="0" err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noscrit</a:t>
                      </a:r>
                      <a:r>
                        <a:rPr lang="en-US" altLang="ko-KR" baseline="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en-US" altLang="ko-KR" baseline="0" dirty="0" err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ol</a:t>
                      </a:r>
                      <a:r>
                        <a:rPr lang="en-US" altLang="ko-KR" baseline="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p, pre, section, table, </a:t>
                      </a:r>
                      <a:r>
                        <a:rPr lang="en-US" altLang="ko-KR" baseline="0" dirty="0" err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tfoot</a:t>
                      </a:r>
                      <a:r>
                        <a:rPr lang="en-US" altLang="ko-KR" baseline="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en-US" altLang="ko-KR" baseline="0" dirty="0" err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ul</a:t>
                      </a:r>
                      <a:r>
                        <a:rPr lang="en-US" altLang="ko-KR" baseline="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video</a:t>
                      </a:r>
                      <a:endParaRPr lang="ko-KR" altLang="en-US" dirty="0">
                        <a:solidFill>
                          <a:schemeClr val="bg2">
                            <a:lumMod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a, </a:t>
                      </a:r>
                      <a:r>
                        <a:rPr lang="en-US" altLang="ko-KR" dirty="0" err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abbr</a:t>
                      </a:r>
                      <a:r>
                        <a:rPr lang="en-US" altLang="ko-KR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b, </a:t>
                      </a:r>
                      <a:r>
                        <a:rPr lang="en-US" altLang="ko-KR" dirty="0" err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bdo</a:t>
                      </a:r>
                      <a:r>
                        <a:rPr lang="en-US" altLang="ko-KR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en-US" altLang="ko-KR" dirty="0" err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br</a:t>
                      </a:r>
                      <a:r>
                        <a:rPr lang="en-US" altLang="ko-KR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button, cite, code, </a:t>
                      </a:r>
                      <a:r>
                        <a:rPr lang="en-US" altLang="ko-KR" dirty="0" err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dfn</a:t>
                      </a:r>
                      <a:r>
                        <a:rPr lang="en-US" altLang="ko-KR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en-US" altLang="ko-KR" dirty="0" err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em</a:t>
                      </a:r>
                      <a:r>
                        <a:rPr lang="en-US" altLang="ko-KR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</a:t>
                      </a:r>
                      <a:r>
                        <a:rPr lang="en-US" altLang="ko-KR" baseline="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en-US" altLang="ko-KR" baseline="0" dirty="0" err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i</a:t>
                      </a:r>
                      <a:r>
                        <a:rPr lang="en-US" altLang="ko-KR" baseline="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en-US" altLang="ko-KR" baseline="0" dirty="0" err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img</a:t>
                      </a:r>
                      <a:r>
                        <a:rPr lang="en-US" altLang="ko-KR" baseline="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input, </a:t>
                      </a:r>
                      <a:r>
                        <a:rPr lang="en-US" altLang="ko-KR" baseline="0" dirty="0" err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kdb</a:t>
                      </a:r>
                      <a:r>
                        <a:rPr lang="en-US" altLang="ko-KR" baseline="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label, map, object, output, q, ruby, </a:t>
                      </a:r>
                      <a:r>
                        <a:rPr lang="en-US" altLang="ko-KR" baseline="0" dirty="0" err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samp</a:t>
                      </a:r>
                      <a:r>
                        <a:rPr lang="en-US" altLang="ko-KR" baseline="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script, select, small, span, strong, sub, sup, </a:t>
                      </a:r>
                      <a:r>
                        <a:rPr lang="en-US" altLang="ko-KR" baseline="0" dirty="0" err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textarea</a:t>
                      </a:r>
                      <a:r>
                        <a:rPr lang="en-US" altLang="ko-KR" baseline="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time, </a:t>
                      </a:r>
                      <a:r>
                        <a:rPr lang="en-US" altLang="ko-KR" baseline="0" dirty="0" err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var</a:t>
                      </a:r>
                      <a:endParaRPr lang="ko-KR" altLang="en-US" dirty="0">
                        <a:solidFill>
                          <a:schemeClr val="bg2">
                            <a:lumMod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026" name="Picture 2" descr="인라인 스케이트 선 아이콘, 롤러 채워진 된 개요 벡터 기호, 선형 다채로운 그림 흰색으로 격리. 로고 일러스트 로열티 무료 사진,  그림, 이미지 그리고 스톡포토그래피. Image 75474453.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37" t="22285" r="23066" b="22548"/>
          <a:stretch/>
        </p:blipFill>
        <p:spPr bwMode="auto">
          <a:xfrm>
            <a:off x="9632182" y="77002"/>
            <a:ext cx="2405814" cy="2121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aby block Vectors &amp; Illustrations for Free Download | Freepik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84" t="22570" r="11045" b="20228"/>
          <a:stretch/>
        </p:blipFill>
        <p:spPr bwMode="auto">
          <a:xfrm>
            <a:off x="154004" y="263388"/>
            <a:ext cx="2580109" cy="2187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1004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https://velog.velcdn.com/images/bori_note/post/03ae1884-060a-4621-8c7e-90951cb7a21e/imag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4438" y="334892"/>
            <a:ext cx="7797492" cy="5466606"/>
          </a:xfrm>
          <a:prstGeom prst="rect">
            <a:avLst/>
          </a:prstGeom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5" name="직사각형 4"/>
          <p:cNvSpPr/>
          <p:nvPr/>
        </p:nvSpPr>
        <p:spPr>
          <a:xfrm>
            <a:off x="8195585" y="6222312"/>
            <a:ext cx="399641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/>
              <a:t>출처</a:t>
            </a:r>
            <a:r>
              <a:rPr lang="en-US" altLang="ko-KR" sz="1200"/>
              <a:t>: https://velog.io/@bori_note/CSS-inline-block-vs.-block</a:t>
            </a:r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430354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오디오</a:t>
            </a:r>
            <a:r>
              <a:rPr lang="en-US" altLang="ko-KR" dirty="0" smtClean="0"/>
              <a:t>, </a:t>
            </a:r>
            <a:r>
              <a:rPr lang="ko-KR" altLang="en-US" dirty="0" smtClean="0"/>
              <a:t>비디오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&lt;audio </a:t>
            </a:r>
            <a:r>
              <a:rPr lang="en-US" altLang="ko-KR" dirty="0" err="1">
                <a:latin typeface="D2Coding" panose="020B0609020101020101" pitchFamily="49" charset="-127"/>
                <a:ea typeface="D2Coding" panose="020B0609020101020101" pitchFamily="49" charset="-127"/>
              </a:rPr>
              <a:t>src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="test.mp3" controls width="700" loop </a:t>
            </a:r>
            <a:r>
              <a:rPr lang="en-US" altLang="ko-KR" dirty="0" err="1">
                <a:latin typeface="D2Coding" panose="020B0609020101020101" pitchFamily="49" charset="-127"/>
                <a:ea typeface="D2Coding" panose="020B0609020101020101" pitchFamily="49" charset="-127"/>
              </a:rPr>
              <a:t>autoplay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&gt;&lt;/audio</a:t>
            </a:r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</a:p>
          <a:p>
            <a:pPr marL="0" indent="0">
              <a:buNone/>
            </a:pPr>
            <a:endParaRPr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&lt;video </a:t>
            </a:r>
            <a:r>
              <a:rPr lang="en-US" altLang="ko-KR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src</a:t>
            </a:r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=“medias/salad.mp4” controls width=“700”&gt;&lt;/video&gt;</a:t>
            </a:r>
            <a:endParaRPr lang="en-US" altLang="ko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89646" y="4710355"/>
            <a:ext cx="833593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웹 표준이므로</a:t>
            </a:r>
            <a:endParaRPr lang="en-US" altLang="ko-KR" dirty="0" smtClean="0"/>
          </a:p>
          <a:p>
            <a:r>
              <a:rPr lang="ko-KR" altLang="en-US" dirty="0" smtClean="0"/>
              <a:t>플러그인 프로그램 없이 웹 브라우저 자체에서 멀티미디어를 재생할 수 있습니다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비디오 </a:t>
            </a:r>
            <a:r>
              <a:rPr lang="en-US" altLang="ko-KR" dirty="0" smtClean="0"/>
              <a:t>mp4  / </a:t>
            </a:r>
            <a:r>
              <a:rPr lang="en-US" altLang="ko-KR" dirty="0" err="1" smtClean="0"/>
              <a:t>webm</a:t>
            </a:r>
            <a:r>
              <a:rPr lang="en-US" altLang="ko-KR" dirty="0" smtClean="0"/>
              <a:t>  /  </a:t>
            </a:r>
            <a:r>
              <a:rPr lang="en-US" altLang="ko-KR" dirty="0" err="1" smtClean="0"/>
              <a:t>ogv</a:t>
            </a:r>
            <a:endParaRPr lang="en-US" altLang="ko-KR" dirty="0" smtClean="0"/>
          </a:p>
          <a:p>
            <a:r>
              <a:rPr lang="ko-KR" altLang="en-US" dirty="0" smtClean="0"/>
              <a:t>오디오 </a:t>
            </a:r>
            <a:r>
              <a:rPr lang="en-US" altLang="ko-KR" dirty="0" smtClean="0"/>
              <a:t>mp3  / </a:t>
            </a:r>
            <a:r>
              <a:rPr lang="en-US" altLang="ko-KR" dirty="0" err="1" smtClean="0"/>
              <a:t>ogg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48077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42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폼에서 사용하는 태그 </a:t>
            </a:r>
            <a:r>
              <a:rPr lang="en-US" altLang="ko-KR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1-1</a:t>
            </a:r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564078"/>
            <a:ext cx="10515600" cy="4738247"/>
          </a:xfrm>
          <a:solidFill>
            <a:schemeClr val="bg1"/>
          </a:solidFill>
          <a:ln>
            <a:solidFill>
              <a:srgbClr val="9D701F"/>
            </a:solidFill>
          </a:ln>
        </p:spPr>
        <p:txBody>
          <a:bodyPr>
            <a:normAutofit/>
          </a:bodyPr>
          <a:lstStyle/>
          <a:p>
            <a:endParaRPr lang="en-US" altLang="ko-KR" sz="2000" dirty="0" smtClean="0"/>
          </a:p>
          <a:p>
            <a:pPr marL="0" indent="0" algn="just">
              <a:buNone/>
            </a:pPr>
            <a:r>
              <a:rPr lang="en-US" altLang="ko-KR" sz="1600" dirty="0" smtClean="0"/>
              <a:t>&lt;form&gt; </a:t>
            </a:r>
            <a:r>
              <a:rPr lang="ko-KR" altLang="en-US" sz="1600" dirty="0" smtClean="0"/>
              <a:t>폼의 시작과 끝을 만듭니다</a:t>
            </a:r>
            <a:r>
              <a:rPr lang="en-US" altLang="ko-KR" sz="1600" dirty="0" smtClean="0"/>
              <a:t>. &lt;</a:t>
            </a:r>
            <a:r>
              <a:rPr lang="en-US" altLang="ko-KR" sz="1600" dirty="0" err="1" smtClean="0"/>
              <a:t>fieldset</a:t>
            </a:r>
            <a:r>
              <a:rPr lang="en-US" altLang="ko-KR" sz="1600" dirty="0" smtClean="0"/>
              <a:t>&gt; </a:t>
            </a:r>
            <a:r>
              <a:rPr lang="ko-KR" altLang="en-US" sz="1600" dirty="0" smtClean="0"/>
              <a:t>폼 요소를 그룹으로 묶습니다</a:t>
            </a:r>
            <a:r>
              <a:rPr lang="en-US" altLang="ko-KR" sz="1600" dirty="0" smtClean="0"/>
              <a:t>. &lt;legend&gt; </a:t>
            </a:r>
            <a:r>
              <a:rPr lang="ko-KR" altLang="en-US" sz="1600" dirty="0" err="1" smtClean="0"/>
              <a:t>필드셋에</a:t>
            </a:r>
            <a:r>
              <a:rPr lang="ko-KR" altLang="en-US" sz="1600" dirty="0" smtClean="0"/>
              <a:t> 제목</a:t>
            </a:r>
            <a:endParaRPr lang="en-US" altLang="ko-KR" sz="1600" dirty="0" smtClean="0"/>
          </a:p>
          <a:p>
            <a:pPr marL="0" indent="0" algn="just">
              <a:buNone/>
            </a:pPr>
            <a:r>
              <a:rPr lang="en-US" altLang="ko-KR" sz="1600" dirty="0" smtClean="0"/>
              <a:t>&lt;label&gt; for</a:t>
            </a:r>
            <a:r>
              <a:rPr lang="ko-KR" altLang="en-US" sz="1600" dirty="0" smtClean="0"/>
              <a:t>속성값과 속성값을 일치시켜 결합할 수 있고 추후 프로그래밍적으로 관련 있다</a:t>
            </a:r>
            <a:r>
              <a:rPr lang="en-US" altLang="ko-KR" sz="1600" dirty="0" smtClean="0"/>
              <a:t>. (radio</a:t>
            </a:r>
            <a:r>
              <a:rPr lang="ko-KR" altLang="en-US" sz="1600" dirty="0" smtClean="0"/>
              <a:t>나 아이디</a:t>
            </a:r>
            <a:r>
              <a:rPr lang="en-US" altLang="ko-KR" sz="1600" dirty="0" smtClean="0"/>
              <a:t>/</a:t>
            </a:r>
            <a:r>
              <a:rPr lang="ko-KR" altLang="en-US" sz="1600" dirty="0" smtClean="0"/>
              <a:t>비번</a:t>
            </a:r>
            <a:r>
              <a:rPr lang="en-US" altLang="ko-KR" sz="1600" dirty="0" smtClean="0"/>
              <a:t>)</a:t>
            </a:r>
          </a:p>
          <a:p>
            <a:pPr marL="0" indent="0" algn="just">
              <a:buNone/>
            </a:pPr>
            <a:r>
              <a:rPr lang="en-US" altLang="ko-KR" sz="1600" dirty="0" smtClean="0"/>
              <a:t>&lt;select&gt;, &lt;option&gt; </a:t>
            </a:r>
            <a:r>
              <a:rPr lang="ko-KR" altLang="en-US" sz="1600" dirty="0" err="1" smtClean="0"/>
              <a:t>드롭다운</a:t>
            </a:r>
            <a:r>
              <a:rPr lang="ko-KR" altLang="en-US" sz="1600" dirty="0" smtClean="0"/>
              <a:t> 목록을 삽입합니다</a:t>
            </a:r>
            <a:r>
              <a:rPr lang="en-US" altLang="ko-KR" sz="1600" dirty="0" smtClean="0"/>
              <a:t>.</a:t>
            </a:r>
          </a:p>
          <a:p>
            <a:pPr marL="0" indent="0" algn="just">
              <a:buNone/>
            </a:pPr>
            <a:r>
              <a:rPr lang="en-US" altLang="ko-KR" sz="1600" dirty="0" smtClean="0"/>
              <a:t>&lt;</a:t>
            </a:r>
            <a:r>
              <a:rPr lang="en-US" altLang="ko-KR" sz="1600" dirty="0" err="1" smtClean="0"/>
              <a:t>textarea</a:t>
            </a:r>
            <a:r>
              <a:rPr lang="en-US" altLang="ko-KR" sz="1600" dirty="0" smtClean="0"/>
              <a:t>&gt; </a:t>
            </a:r>
            <a:r>
              <a:rPr lang="ko-KR" altLang="en-US" sz="1600" dirty="0" smtClean="0"/>
              <a:t>텍스트를 여러 줄 입력할 수 있는 텍스트 영역을 삽입합니다</a:t>
            </a:r>
            <a:r>
              <a:rPr lang="en-US" altLang="ko-KR" sz="1600" dirty="0" smtClean="0"/>
              <a:t>.</a:t>
            </a:r>
          </a:p>
          <a:p>
            <a:pPr marL="0" indent="0" algn="just">
              <a:buNone/>
            </a:pPr>
            <a:r>
              <a:rPr lang="en-US" altLang="ko-KR" sz="1600" dirty="0" smtClean="0"/>
              <a:t>&lt;</a:t>
            </a:r>
            <a:r>
              <a:rPr lang="en-US" altLang="ko-KR" sz="1600" dirty="0" err="1" smtClean="0"/>
              <a:t>datalist</a:t>
            </a:r>
            <a:r>
              <a:rPr lang="en-US" altLang="ko-KR" sz="1600" dirty="0" smtClean="0"/>
              <a:t>&gt; </a:t>
            </a:r>
            <a:r>
              <a:rPr lang="ko-KR" altLang="en-US" sz="1600" dirty="0" smtClean="0"/>
              <a:t>데이터 목록을 삽입합니다</a:t>
            </a:r>
            <a:r>
              <a:rPr lang="en-US" altLang="ko-KR" sz="1600" dirty="0" smtClean="0"/>
              <a:t>.</a:t>
            </a:r>
          </a:p>
          <a:p>
            <a:pPr marL="0" indent="0" algn="just">
              <a:buNone/>
            </a:pPr>
            <a:r>
              <a:rPr lang="en-US" altLang="ko-KR" sz="1600" dirty="0"/>
              <a:t>&lt;input&gt; </a:t>
            </a:r>
            <a:r>
              <a:rPr lang="ko-KR" altLang="en-US" sz="1600" dirty="0"/>
              <a:t>사용자가 내용을 입력할 필드를 삽입 </a:t>
            </a:r>
            <a:r>
              <a:rPr lang="en-US" altLang="ko-KR" sz="1400" dirty="0"/>
              <a:t>– </a:t>
            </a:r>
            <a:r>
              <a:rPr lang="ko-KR" altLang="en-US" sz="1400" dirty="0"/>
              <a:t>태그유형 </a:t>
            </a:r>
            <a:r>
              <a:rPr lang="en-US" altLang="ko-KR" sz="1400" dirty="0" smtClean="0"/>
              <a:t>type</a:t>
            </a:r>
            <a:r>
              <a:rPr lang="ko-KR" altLang="en-US" sz="1400" dirty="0"/>
              <a:t> </a:t>
            </a:r>
            <a:r>
              <a:rPr lang="en-US" altLang="ko-KR" sz="1400" dirty="0" smtClean="0"/>
              <a:t>–</a:t>
            </a:r>
            <a:r>
              <a:rPr lang="ko-KR" altLang="en-US" sz="1400" dirty="0" smtClean="0"/>
              <a:t>아래</a:t>
            </a:r>
            <a:endParaRPr lang="en-US" altLang="ko-KR" sz="1400" dirty="0" smtClean="0"/>
          </a:p>
          <a:p>
            <a:pPr marL="457200" lvl="1" indent="0" algn="just">
              <a:buNone/>
            </a:pPr>
            <a:r>
              <a:rPr lang="en-US" altLang="ko-KR" sz="1800" b="1" dirty="0">
                <a:solidFill>
                  <a:srgbClr val="0000FF"/>
                </a:solidFill>
              </a:rPr>
              <a:t>t</a:t>
            </a:r>
            <a:r>
              <a:rPr lang="en-US" altLang="ko-KR" sz="1800" b="1" dirty="0" smtClean="0">
                <a:solidFill>
                  <a:srgbClr val="0000FF"/>
                </a:solidFill>
              </a:rPr>
              <a:t>ext</a:t>
            </a:r>
            <a:r>
              <a:rPr lang="ko-KR" altLang="en-US" sz="1800" dirty="0" smtClean="0"/>
              <a:t> 한 줄 짜리 텍스트를 입력할 수 있는 텍스트 상자를 넣는다</a:t>
            </a:r>
            <a:r>
              <a:rPr lang="en-US" altLang="ko-KR" sz="1800" dirty="0" smtClean="0"/>
              <a:t>. </a:t>
            </a:r>
            <a:r>
              <a:rPr lang="en-US" altLang="ko-KR" sz="1800" b="1" dirty="0" smtClean="0">
                <a:solidFill>
                  <a:srgbClr val="0000FF"/>
                </a:solidFill>
              </a:rPr>
              <a:t>password</a:t>
            </a:r>
            <a:r>
              <a:rPr lang="en-US" altLang="ko-KR" sz="1800" dirty="0" smtClean="0"/>
              <a:t> </a:t>
            </a:r>
            <a:r>
              <a:rPr lang="ko-KR" altLang="en-US" sz="1800" dirty="0" smtClean="0"/>
              <a:t>비밀번호 입력 필드</a:t>
            </a:r>
            <a:endParaRPr lang="en-US" altLang="ko-KR" sz="1800" dirty="0" smtClean="0"/>
          </a:p>
          <a:p>
            <a:pPr marL="457200" lvl="1" indent="0" algn="just">
              <a:buNone/>
            </a:pPr>
            <a:r>
              <a:rPr lang="en-US" altLang="ko-KR" sz="1800" dirty="0"/>
              <a:t>s</a:t>
            </a:r>
            <a:r>
              <a:rPr lang="en-US" altLang="ko-KR" sz="1800" dirty="0" smtClean="0"/>
              <a:t>earch </a:t>
            </a:r>
            <a:r>
              <a:rPr lang="ko-KR" altLang="en-US" sz="1800" dirty="0" smtClean="0"/>
              <a:t>검색할 때 입력하는 필드 </a:t>
            </a:r>
            <a:r>
              <a:rPr lang="en-US" altLang="ko-KR" sz="1800" dirty="0" err="1" smtClean="0"/>
              <a:t>url</a:t>
            </a:r>
            <a:r>
              <a:rPr lang="en-US" altLang="ko-KR" sz="1800" dirty="0" smtClean="0"/>
              <a:t> </a:t>
            </a:r>
            <a:r>
              <a:rPr lang="ko-KR" altLang="en-US" sz="1800" dirty="0" smtClean="0"/>
              <a:t>주소 입력할 수 있는 필드</a:t>
            </a:r>
            <a:r>
              <a:rPr lang="en-US" altLang="ko-KR" sz="1800" dirty="0" smtClean="0"/>
              <a:t>/</a:t>
            </a:r>
            <a:r>
              <a:rPr lang="ko-KR" altLang="en-US" sz="1800" dirty="0" smtClean="0"/>
              <a:t> </a:t>
            </a:r>
            <a:r>
              <a:rPr lang="en-US" altLang="ko-KR" sz="1800" dirty="0" smtClean="0">
                <a:solidFill>
                  <a:srgbClr val="0000FF"/>
                </a:solidFill>
              </a:rPr>
              <a:t>email / </a:t>
            </a:r>
            <a:r>
              <a:rPr lang="en-US" altLang="ko-KR" sz="1800" dirty="0" err="1" smtClean="0">
                <a:solidFill>
                  <a:srgbClr val="0000FF"/>
                </a:solidFill>
              </a:rPr>
              <a:t>tel</a:t>
            </a:r>
            <a:r>
              <a:rPr lang="en-US" altLang="ko-KR" sz="1800" dirty="0" smtClean="0">
                <a:solidFill>
                  <a:srgbClr val="0000FF"/>
                </a:solidFill>
              </a:rPr>
              <a:t> / checkbox / radio</a:t>
            </a:r>
            <a:r>
              <a:rPr lang="en-US" altLang="ko-KR" sz="1800" dirty="0" smtClean="0"/>
              <a:t>/</a:t>
            </a:r>
          </a:p>
          <a:p>
            <a:pPr marL="457200" lvl="1" indent="0" algn="just">
              <a:buNone/>
            </a:pPr>
            <a:r>
              <a:rPr lang="en-US" altLang="ko-KR" sz="1800" b="1" dirty="0" smtClean="0">
                <a:solidFill>
                  <a:srgbClr val="0000FF"/>
                </a:solidFill>
              </a:rPr>
              <a:t>number</a:t>
            </a:r>
            <a:r>
              <a:rPr lang="en-US" altLang="ko-KR" sz="1800" dirty="0" smtClean="0"/>
              <a:t> </a:t>
            </a:r>
            <a:r>
              <a:rPr lang="ko-KR" altLang="en-US" sz="1800" dirty="0" smtClean="0"/>
              <a:t>숫자 조절할 수 있는 스핀 박스를 넣는다</a:t>
            </a:r>
            <a:r>
              <a:rPr lang="en-US" altLang="ko-KR" sz="1800" dirty="0" smtClean="0"/>
              <a:t>. </a:t>
            </a:r>
            <a:r>
              <a:rPr lang="en-US" altLang="ko-KR" sz="1800" b="1" dirty="0" smtClean="0">
                <a:solidFill>
                  <a:srgbClr val="0000FF"/>
                </a:solidFill>
              </a:rPr>
              <a:t>range</a:t>
            </a:r>
            <a:r>
              <a:rPr lang="en-US" altLang="ko-KR" sz="1800" dirty="0" smtClean="0">
                <a:solidFill>
                  <a:srgbClr val="0000FF"/>
                </a:solidFill>
              </a:rPr>
              <a:t> </a:t>
            </a:r>
            <a:r>
              <a:rPr lang="ko-KR" altLang="en-US" sz="1800" dirty="0" smtClean="0"/>
              <a:t>숫자조절 슬라이드 막대</a:t>
            </a:r>
            <a:endParaRPr lang="en-US" altLang="ko-KR" sz="1800" dirty="0" smtClean="0"/>
          </a:p>
          <a:p>
            <a:pPr marL="457200" lvl="1" indent="0" algn="just">
              <a:buNone/>
            </a:pPr>
            <a:r>
              <a:rPr lang="en-US" altLang="ko-KR" sz="1800" dirty="0" smtClean="0">
                <a:solidFill>
                  <a:srgbClr val="0000FF"/>
                </a:solidFill>
              </a:rPr>
              <a:t>date/ month/ week</a:t>
            </a:r>
            <a:r>
              <a:rPr lang="en-US" altLang="ko-KR" sz="1800" dirty="0" smtClean="0"/>
              <a:t> </a:t>
            </a:r>
            <a:r>
              <a:rPr lang="ko-KR" altLang="en-US" sz="1800" dirty="0" smtClean="0"/>
              <a:t>사용자 지역을 기준으로 년</a:t>
            </a:r>
            <a:r>
              <a:rPr lang="en-US" altLang="ko-KR" sz="1800" dirty="0" smtClean="0"/>
              <a:t>,</a:t>
            </a:r>
            <a:r>
              <a:rPr lang="ko-KR" altLang="en-US" sz="1800" dirty="0" smtClean="0"/>
              <a:t>월</a:t>
            </a:r>
            <a:r>
              <a:rPr lang="en-US" altLang="ko-KR" sz="1800" dirty="0" smtClean="0"/>
              <a:t>,</a:t>
            </a:r>
            <a:r>
              <a:rPr lang="ko-KR" altLang="en-US" sz="1800" dirty="0" smtClean="0"/>
              <a:t>일을 넣는다</a:t>
            </a:r>
            <a:r>
              <a:rPr lang="en-US" altLang="ko-KR" sz="1800" dirty="0" smtClean="0"/>
              <a:t>. </a:t>
            </a:r>
            <a:r>
              <a:rPr lang="en-US" altLang="ko-KR" sz="1800" dirty="0">
                <a:solidFill>
                  <a:srgbClr val="0000FF"/>
                </a:solidFill>
              </a:rPr>
              <a:t>t</a:t>
            </a:r>
            <a:r>
              <a:rPr lang="en-US" altLang="ko-KR" sz="1800" dirty="0" smtClean="0">
                <a:solidFill>
                  <a:srgbClr val="0000FF"/>
                </a:solidFill>
              </a:rPr>
              <a:t>ime</a:t>
            </a:r>
            <a:r>
              <a:rPr lang="en-US" altLang="ko-KR" sz="1800" dirty="0" smtClean="0"/>
              <a:t> </a:t>
            </a:r>
            <a:r>
              <a:rPr lang="ko-KR" altLang="en-US" sz="1800" dirty="0" smtClean="0"/>
              <a:t>초</a:t>
            </a:r>
            <a:r>
              <a:rPr lang="en-US" altLang="ko-KR" sz="1800" dirty="0" smtClean="0"/>
              <a:t>, </a:t>
            </a:r>
            <a:r>
              <a:rPr lang="ko-KR" altLang="en-US" sz="1800" dirty="0" smtClean="0"/>
              <a:t>분할 초를 넣습니다</a:t>
            </a:r>
            <a:r>
              <a:rPr lang="en-US" altLang="ko-KR" sz="1800" dirty="0" smtClean="0"/>
              <a:t>.</a:t>
            </a:r>
          </a:p>
          <a:p>
            <a:pPr marL="457200" lvl="1" indent="0" algn="just">
              <a:buNone/>
            </a:pPr>
            <a:endParaRPr lang="en-US" altLang="ko-KR" sz="1200" dirty="0" smtClean="0"/>
          </a:p>
          <a:p>
            <a:pPr marL="457200" lvl="1" indent="0" algn="just">
              <a:buNone/>
            </a:pPr>
            <a:r>
              <a:rPr lang="en-US" altLang="ko-KR" sz="1200" dirty="0" smtClean="0">
                <a:hlinkClick r:id="rId4"/>
              </a:rPr>
              <a:t>https</a:t>
            </a:r>
            <a:r>
              <a:rPr lang="en-US" altLang="ko-KR" sz="1200" dirty="0">
                <a:hlinkClick r:id="rId4"/>
              </a:rPr>
              <a:t>://</a:t>
            </a:r>
            <a:r>
              <a:rPr lang="en-US" altLang="ko-KR" sz="1200" dirty="0" smtClean="0">
                <a:hlinkClick r:id="rId4"/>
              </a:rPr>
              <a:t>developer.mozilla.org/ko/docs/Web/HTML/Element/Input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사이트를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참고</a:t>
            </a:r>
            <a:r>
              <a:rPr lang="en-US" altLang="ko-KR" sz="1200" dirty="0" smtClean="0"/>
              <a:t>. </a:t>
            </a:r>
            <a:r>
              <a:rPr lang="ko-KR" altLang="en-US" sz="1200" dirty="0" err="1" smtClean="0"/>
              <a:t>구글링</a:t>
            </a:r>
            <a:r>
              <a:rPr lang="ko-KR" altLang="en-US" sz="1200" dirty="0" smtClean="0"/>
              <a:t> 등</a:t>
            </a:r>
            <a:r>
              <a:rPr lang="en-US" altLang="ko-KR" sz="1200" dirty="0" smtClean="0"/>
              <a:t>.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1123977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42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폼에서 사용하는 태그 </a:t>
            </a:r>
            <a:r>
              <a:rPr lang="en-US" altLang="ko-KR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1-2</a:t>
            </a:r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solidFill>
            <a:schemeClr val="bg1"/>
          </a:solidFill>
        </p:spPr>
        <p:txBody>
          <a:bodyPr>
            <a:normAutofit fontScale="85000" lnSpcReduction="20000"/>
          </a:bodyPr>
          <a:lstStyle/>
          <a:p>
            <a:endParaRPr lang="en-US" altLang="ko-KR" dirty="0" smtClean="0"/>
          </a:p>
          <a:p>
            <a:pPr lvl="2"/>
            <a:r>
              <a:rPr lang="en-US" altLang="ko-KR" dirty="0" err="1" smtClean="0"/>
              <a:t>datetime</a:t>
            </a:r>
            <a:r>
              <a:rPr lang="ko-KR" altLang="en-US" dirty="0" smtClean="0"/>
              <a:t> 국제 표준시 </a:t>
            </a:r>
            <a:r>
              <a:rPr lang="en-US" altLang="ko-KR" dirty="0" smtClean="0"/>
              <a:t>/ </a:t>
            </a:r>
            <a:r>
              <a:rPr lang="en-US" altLang="ko-KR" dirty="0" err="1" smtClean="0"/>
              <a:t>datetime</a:t>
            </a:r>
            <a:r>
              <a:rPr lang="en-US" altLang="ko-KR" dirty="0" smtClean="0"/>
              <a:t>-local </a:t>
            </a:r>
            <a:r>
              <a:rPr lang="ko-KR" altLang="en-US" dirty="0" smtClean="0"/>
              <a:t>사용자지역 기준 날짜</a:t>
            </a:r>
            <a:r>
              <a:rPr lang="en-US" altLang="ko-KR" dirty="0" smtClean="0"/>
              <a:t>,</a:t>
            </a:r>
            <a:r>
              <a:rPr lang="ko-KR" altLang="en-US" dirty="0" smtClean="0"/>
              <a:t>시간 넣습니다</a:t>
            </a:r>
            <a:r>
              <a:rPr lang="en-US" altLang="ko-KR" dirty="0" smtClean="0"/>
              <a:t>.</a:t>
            </a:r>
          </a:p>
          <a:p>
            <a:pPr lvl="2"/>
            <a:r>
              <a:rPr lang="en-US" altLang="ko-KR" dirty="0" smtClean="0"/>
              <a:t>submit </a:t>
            </a:r>
            <a:r>
              <a:rPr lang="ko-KR" altLang="en-US" dirty="0" smtClean="0"/>
              <a:t>전송버튼 </a:t>
            </a:r>
            <a:r>
              <a:rPr lang="en-US" altLang="ko-KR" dirty="0" smtClean="0"/>
              <a:t>/ reset </a:t>
            </a:r>
            <a:r>
              <a:rPr lang="ko-KR" altLang="en-US" dirty="0" err="1" smtClean="0"/>
              <a:t>리셋버튼</a:t>
            </a:r>
            <a:r>
              <a:rPr lang="en-US" altLang="ko-KR" dirty="0" smtClean="0"/>
              <a:t>/ image (submit</a:t>
            </a:r>
            <a:r>
              <a:rPr lang="ko-KR" altLang="en-US" dirty="0" smtClean="0"/>
              <a:t>버튼 대신 사용할 이미지를 넣습니다</a:t>
            </a:r>
            <a:r>
              <a:rPr lang="en-US" altLang="ko-KR" dirty="0" smtClean="0"/>
              <a:t>.)</a:t>
            </a:r>
          </a:p>
          <a:p>
            <a:pPr lvl="2"/>
            <a:r>
              <a:rPr lang="en-US" altLang="ko-KR" dirty="0" smtClean="0"/>
              <a:t>button </a:t>
            </a:r>
            <a:r>
              <a:rPr lang="ko-KR" altLang="en-US" dirty="0" smtClean="0"/>
              <a:t>일반 버튼을 넣습니다</a:t>
            </a:r>
            <a:r>
              <a:rPr lang="en-US" altLang="ko-KR" dirty="0" smtClean="0"/>
              <a:t>. file </a:t>
            </a:r>
            <a:r>
              <a:rPr lang="ko-KR" altLang="en-US" dirty="0" smtClean="0"/>
              <a:t>파일 첨부할 수 있는 버튼을 넣습니다</a:t>
            </a:r>
            <a:r>
              <a:rPr lang="en-US" altLang="ko-KR" dirty="0" smtClean="0"/>
              <a:t>. </a:t>
            </a:r>
          </a:p>
          <a:p>
            <a:pPr lvl="2"/>
            <a:r>
              <a:rPr lang="en-US" altLang="ko-KR" dirty="0" smtClean="0"/>
              <a:t>hidden </a:t>
            </a:r>
            <a:r>
              <a:rPr lang="ko-KR" altLang="en-US" dirty="0" smtClean="0"/>
              <a:t>사용자에게는 보이지 않지만 서버로 넘겨주는 값이 있는 필드를 만듭니다</a:t>
            </a:r>
            <a:r>
              <a:rPr lang="en-US" altLang="ko-KR" dirty="0" smtClean="0"/>
              <a:t>.</a:t>
            </a:r>
          </a:p>
          <a:p>
            <a:pPr lvl="2"/>
            <a:r>
              <a:rPr lang="en-US" altLang="ko-KR" dirty="0" smtClean="0"/>
              <a:t>	</a:t>
            </a:r>
          </a:p>
          <a:p>
            <a:pPr lvl="2"/>
            <a:r>
              <a:rPr lang="en-US" altLang="ko-KR" dirty="0" smtClean="0"/>
              <a:t>&lt;input&gt;</a:t>
            </a:r>
            <a:r>
              <a:rPr lang="ko-KR" altLang="en-US" dirty="0" smtClean="0"/>
              <a:t>태그의 속성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autofocus </a:t>
            </a:r>
            <a:r>
              <a:rPr lang="ko-KR" altLang="en-US" dirty="0" err="1" smtClean="0"/>
              <a:t>웹문서가</a:t>
            </a:r>
            <a:r>
              <a:rPr lang="ko-KR" altLang="en-US" dirty="0" smtClean="0"/>
              <a:t> 열리면 입력</a:t>
            </a:r>
            <a:r>
              <a:rPr lang="en-US" altLang="ko-KR" dirty="0" smtClean="0"/>
              <a:t> </a:t>
            </a:r>
            <a:r>
              <a:rPr lang="ko-KR" altLang="en-US" dirty="0" smtClean="0"/>
              <a:t>필드</a:t>
            </a:r>
            <a:r>
              <a:rPr lang="en-US" altLang="ko-KR" dirty="0" smtClean="0"/>
              <a:t> </a:t>
            </a:r>
            <a:r>
              <a:rPr lang="ko-KR" altLang="en-US" dirty="0" smtClean="0"/>
              <a:t>안에 마우스 포인터를 표시합니다</a:t>
            </a:r>
            <a:r>
              <a:rPr lang="en-US" altLang="ko-KR" dirty="0" smtClean="0"/>
              <a:t>.</a:t>
            </a:r>
          </a:p>
          <a:p>
            <a:pPr lvl="2"/>
            <a:r>
              <a:rPr lang="en-US" altLang="ko-KR" dirty="0" smtClean="0"/>
              <a:t> placeholder </a:t>
            </a:r>
            <a:r>
              <a:rPr lang="ko-KR" altLang="en-US" dirty="0" smtClean="0"/>
              <a:t>텍스트 필드에 힌트를 표시합니다</a:t>
            </a:r>
            <a:r>
              <a:rPr lang="en-US" altLang="ko-KR" dirty="0" smtClean="0"/>
              <a:t>.</a:t>
            </a:r>
          </a:p>
          <a:p>
            <a:pPr lvl="2"/>
            <a:r>
              <a:rPr lang="en-US" altLang="ko-KR" dirty="0" err="1" smtClean="0"/>
              <a:t>readonly</a:t>
            </a:r>
            <a:r>
              <a:rPr lang="en-US" altLang="ko-KR" dirty="0" smtClean="0"/>
              <a:t> </a:t>
            </a:r>
            <a:r>
              <a:rPr lang="ko-KR" altLang="en-US" dirty="0" smtClean="0"/>
              <a:t>입력 필드를 읽기전용으로 지정합니다</a:t>
            </a:r>
            <a:r>
              <a:rPr lang="en-US" altLang="ko-KR" dirty="0" smtClean="0"/>
              <a:t>.</a:t>
            </a:r>
          </a:p>
          <a:p>
            <a:pPr lvl="2"/>
            <a:r>
              <a:rPr lang="en-US" altLang="ko-KR" dirty="0" smtClean="0"/>
              <a:t>required </a:t>
            </a:r>
            <a:r>
              <a:rPr lang="ko-KR" altLang="en-US" dirty="0" smtClean="0"/>
              <a:t>필수 입력 필드를 지정합니다</a:t>
            </a:r>
            <a:r>
              <a:rPr lang="en-US" altLang="ko-KR" dirty="0" smtClean="0"/>
              <a:t>. </a:t>
            </a:r>
          </a:p>
          <a:p>
            <a:pPr lvl="2"/>
            <a:r>
              <a:rPr lang="en-US" altLang="ko-KR" dirty="0" smtClean="0"/>
              <a:t>max </a:t>
            </a:r>
            <a:r>
              <a:rPr lang="ko-KR" altLang="en-US" dirty="0" smtClean="0"/>
              <a:t>숫자 입력 필드에서 최댓값 지정</a:t>
            </a:r>
            <a:r>
              <a:rPr lang="en-US" altLang="ko-KR" dirty="0" smtClean="0"/>
              <a:t>/min </a:t>
            </a:r>
            <a:r>
              <a:rPr lang="ko-KR" altLang="en-US" dirty="0" smtClean="0"/>
              <a:t>최소값 지정</a:t>
            </a:r>
            <a:r>
              <a:rPr lang="en-US" altLang="ko-KR" dirty="0" smtClean="0"/>
              <a:t>/ step </a:t>
            </a:r>
            <a:r>
              <a:rPr lang="ko-KR" altLang="en-US" dirty="0" smtClean="0"/>
              <a:t>증감할 간격 지정</a:t>
            </a:r>
            <a:endParaRPr lang="en-US" altLang="ko-KR" dirty="0" smtClean="0"/>
          </a:p>
          <a:p>
            <a:pPr lvl="2"/>
            <a:r>
              <a:rPr lang="en-US" altLang="ko-KR" dirty="0" err="1" smtClean="0"/>
              <a:t>maxlength</a:t>
            </a:r>
            <a:r>
              <a:rPr lang="en-US" altLang="ko-KR" dirty="0" smtClean="0"/>
              <a:t> </a:t>
            </a:r>
            <a:r>
              <a:rPr lang="ko-KR" altLang="en-US" dirty="0" smtClean="0"/>
              <a:t>텍스트 관련 필드에서 입력할 수 있는 최대 길이를 지정합니다</a:t>
            </a:r>
            <a:r>
              <a:rPr lang="en-US" altLang="ko-KR" dirty="0" smtClean="0"/>
              <a:t>.</a:t>
            </a:r>
          </a:p>
          <a:p>
            <a:pPr lvl="2"/>
            <a:r>
              <a:rPr lang="en-US" altLang="ko-KR" dirty="0" err="1" smtClean="0"/>
              <a:t>minlength</a:t>
            </a:r>
            <a:r>
              <a:rPr lang="en-US" altLang="ko-KR" dirty="0" smtClean="0"/>
              <a:t> </a:t>
            </a:r>
            <a:r>
              <a:rPr lang="ko-KR" altLang="en-US" dirty="0" smtClean="0"/>
              <a:t>텍스트 관련 필드에서 입력할 수 있는 최소 길이를 지정합니다</a:t>
            </a:r>
            <a:r>
              <a:rPr lang="en-US" altLang="ko-KR" dirty="0" smtClean="0"/>
              <a:t>.</a:t>
            </a:r>
          </a:p>
          <a:p>
            <a:pPr lvl="2"/>
            <a:r>
              <a:rPr lang="en-US" altLang="ko-KR" dirty="0" smtClean="0"/>
              <a:t>size </a:t>
            </a:r>
            <a:r>
              <a:rPr lang="ko-KR" altLang="en-US" dirty="0" smtClean="0"/>
              <a:t>텍스트 관련 필드에서 화면에 표시할 크기를 지정합니다</a:t>
            </a:r>
            <a:r>
              <a:rPr lang="en-US" altLang="ko-KR" dirty="0" smtClean="0"/>
              <a:t>.</a:t>
            </a:r>
          </a:p>
          <a:p>
            <a:pPr lvl="2"/>
            <a:r>
              <a:rPr lang="en-US" altLang="ko-KR" dirty="0" smtClean="0"/>
              <a:t>list </a:t>
            </a:r>
            <a:r>
              <a:rPr lang="ko-KR" altLang="en-US" dirty="0" smtClean="0"/>
              <a:t>연결할 데이터 목록을 지정합니다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943149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버튼 이미지 넣기</a:t>
            </a:r>
            <a:r>
              <a:rPr lang="en-US" altLang="ko-KR" dirty="0" smtClean="0"/>
              <a:t>….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ko-KR" sz="1800" dirty="0" smtClean="0"/>
          </a:p>
          <a:p>
            <a:r>
              <a:rPr lang="en-US" altLang="ko-KR" sz="1800" dirty="0" smtClean="0"/>
              <a:t> &lt;input type="image" </a:t>
            </a:r>
            <a:r>
              <a:rPr lang="en-US" altLang="ko-KR" sz="1800" dirty="0" err="1" smtClean="0"/>
              <a:t>src</a:t>
            </a:r>
            <a:r>
              <a:rPr lang="en-US" altLang="ko-KR" sz="1800" dirty="0" smtClean="0"/>
              <a:t>=“</a:t>
            </a:r>
            <a:r>
              <a:rPr lang="ko-KR" altLang="en-US" sz="1800" dirty="0" smtClean="0"/>
              <a:t>그림파일위치</a:t>
            </a:r>
            <a:r>
              <a:rPr lang="en-US" altLang="ko-KR" sz="1800" dirty="0" smtClean="0"/>
              <a:t>" width="18" alt=＂</a:t>
            </a:r>
            <a:r>
              <a:rPr lang="ko-KR" altLang="en-US" sz="1800" dirty="0" smtClean="0"/>
              <a:t>대체 텍스트</a:t>
            </a:r>
            <a:r>
              <a:rPr lang="en-US" altLang="ko-KR" sz="1800" dirty="0" smtClean="0"/>
              <a:t>"&gt;</a:t>
            </a:r>
          </a:p>
          <a:p>
            <a:endParaRPr lang="en-US" altLang="ko-KR" sz="1800" dirty="0"/>
          </a:p>
          <a:p>
            <a:r>
              <a:rPr lang="ko-KR" altLang="en-US" sz="1800" dirty="0" smtClean="0"/>
              <a:t>버튼에 자바스크립트 실행하기 </a:t>
            </a:r>
            <a:r>
              <a:rPr lang="en-US" altLang="ko-KR" sz="1800" dirty="0" err="1" smtClean="0"/>
              <a:t>onclick</a:t>
            </a:r>
            <a:r>
              <a:rPr lang="en-US" altLang="ko-KR" sz="1800" dirty="0" smtClean="0"/>
              <a:t>=“</a:t>
            </a:r>
            <a:r>
              <a:rPr lang="en-US" altLang="ko-KR" sz="1800" dirty="0" err="1" smtClean="0"/>
              <a:t>window.open</a:t>
            </a:r>
            <a:r>
              <a:rPr lang="en-US" altLang="ko-KR" sz="1800" dirty="0" smtClean="0"/>
              <a:t>(‘</a:t>
            </a:r>
            <a:r>
              <a:rPr lang="ko-KR" altLang="en-US" sz="1800" dirty="0" err="1" smtClean="0"/>
              <a:t>열릴페이지</a:t>
            </a:r>
            <a:r>
              <a:rPr lang="en-US" altLang="ko-KR" sz="1800" dirty="0" smtClean="0"/>
              <a:t>.html’)” </a:t>
            </a:r>
          </a:p>
          <a:p>
            <a:endParaRPr lang="en-US" altLang="ko-KR" sz="1800" dirty="0" smtClean="0"/>
          </a:p>
          <a:p>
            <a:r>
              <a:rPr lang="ko-KR" altLang="en-US" sz="1800" dirty="0" smtClean="0"/>
              <a:t>예약 등 날짜입력</a:t>
            </a:r>
            <a:r>
              <a:rPr lang="en-US" altLang="ko-KR" sz="1800" dirty="0" smtClean="0"/>
              <a:t>&lt;input type=“date”&gt;</a:t>
            </a:r>
            <a:endParaRPr lang="en-US" altLang="ko-KR" sz="1800" dirty="0"/>
          </a:p>
          <a:p>
            <a:r>
              <a:rPr lang="ko-KR" altLang="en-US" sz="1800" dirty="0" smtClean="0"/>
              <a:t>파일첨부버튼 </a:t>
            </a:r>
            <a:r>
              <a:rPr lang="en-US" altLang="ko-KR" sz="1800" dirty="0" smtClean="0"/>
              <a:t>&lt;input type=“file”&gt;</a:t>
            </a:r>
          </a:p>
          <a:p>
            <a:r>
              <a:rPr lang="ko-KR" altLang="en-US" sz="1800" dirty="0" err="1" smtClean="0"/>
              <a:t>히든</a:t>
            </a:r>
            <a:r>
              <a:rPr lang="ko-KR" altLang="en-US" sz="1800" dirty="0" smtClean="0"/>
              <a:t> 필드 만들기 </a:t>
            </a:r>
            <a:r>
              <a:rPr lang="en-US" altLang="ko-KR" sz="1800" dirty="0"/>
              <a:t>&lt;input type="hidden" name="</a:t>
            </a:r>
            <a:r>
              <a:rPr lang="ko-KR" altLang="en-US" sz="1800" dirty="0"/>
              <a:t>이름</a:t>
            </a:r>
            <a:r>
              <a:rPr lang="en-US" altLang="ko-KR" sz="1800" dirty="0"/>
              <a:t>"</a:t>
            </a:r>
            <a:r>
              <a:rPr lang="ko-KR" altLang="en-US" sz="1800" dirty="0"/>
              <a:t> </a:t>
            </a:r>
            <a:r>
              <a:rPr lang="en-US" altLang="ko-KR" sz="1800" dirty="0"/>
              <a:t>value="</a:t>
            </a:r>
            <a:r>
              <a:rPr lang="ko-KR" altLang="en-US" sz="1800" dirty="0"/>
              <a:t>서버로 넘길 값</a:t>
            </a:r>
            <a:r>
              <a:rPr lang="en-US" altLang="ko-KR" sz="1800" dirty="0" smtClean="0"/>
              <a:t>"&gt;</a:t>
            </a:r>
          </a:p>
          <a:p>
            <a:pPr lvl="1"/>
            <a:r>
              <a:rPr lang="ko-KR" altLang="en-US" sz="1400" dirty="0" smtClean="0"/>
              <a:t>화면에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보이지 않지만 사용자 입력을 마치면 서버로 전송되는 요소</a:t>
            </a:r>
            <a:endParaRPr lang="en-US" altLang="ko-KR" sz="1400" dirty="0" smtClean="0"/>
          </a:p>
          <a:p>
            <a:pPr lvl="1"/>
            <a:endParaRPr lang="en-US" altLang="ko-KR" sz="1400" dirty="0"/>
          </a:p>
          <a:p>
            <a:pPr lvl="1"/>
            <a:r>
              <a:rPr lang="ko-KR" altLang="en-US" sz="1400" dirty="0" smtClean="0"/>
              <a:t>기타</a:t>
            </a:r>
            <a:r>
              <a:rPr lang="en-US" altLang="ko-KR" sz="1400" dirty="0" smtClean="0"/>
              <a:t>: html input </a:t>
            </a:r>
            <a:r>
              <a:rPr lang="ko-KR" altLang="en-US" sz="1400" dirty="0" smtClean="0"/>
              <a:t>검색해보기</a:t>
            </a:r>
            <a:r>
              <a:rPr lang="en-US" altLang="ko-KR" sz="1400" dirty="0" smtClean="0"/>
              <a:t>. </a:t>
            </a:r>
            <a:r>
              <a:rPr lang="ko-KR" altLang="en-US" sz="1400" dirty="0" err="1" smtClean="0"/>
              <a:t>구글링</a:t>
            </a:r>
            <a:r>
              <a:rPr lang="en-US" altLang="ko-KR" sz="1400" dirty="0" smtClean="0"/>
              <a:t>.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725095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11200" y="493487"/>
            <a:ext cx="10681129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&lt;object&gt;</a:t>
            </a:r>
            <a:r>
              <a:rPr lang="ko-KR" altLang="en-US" dirty="0" smtClean="0"/>
              <a:t>태그는 오디오</a:t>
            </a:r>
            <a:r>
              <a:rPr lang="en-US" altLang="ko-KR" dirty="0" smtClean="0"/>
              <a:t>, </a:t>
            </a:r>
            <a:r>
              <a:rPr lang="ko-KR" altLang="en-US" dirty="0" smtClean="0"/>
              <a:t>비디오</a:t>
            </a:r>
            <a:r>
              <a:rPr lang="en-US" altLang="ko-KR" dirty="0" smtClean="0"/>
              <a:t>, </a:t>
            </a:r>
            <a:r>
              <a:rPr lang="ko-KR" altLang="en-US" dirty="0" smtClean="0"/>
              <a:t>자바 애플릿</a:t>
            </a:r>
            <a:r>
              <a:rPr lang="en-US" altLang="ko-KR" dirty="0" smtClean="0"/>
              <a:t>, PDF </a:t>
            </a:r>
            <a:r>
              <a:rPr lang="ko-KR" altLang="en-US" dirty="0" smtClean="0"/>
              <a:t>등 다양한 멀티미디어 파일을 삽입할 때 사용한다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웹 문서 안에 다른 문서 삽입하여 사용할 수 있다</a:t>
            </a:r>
            <a:r>
              <a:rPr lang="en-US" altLang="ko-KR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PDF</a:t>
            </a:r>
            <a:r>
              <a:rPr lang="ko-KR" altLang="en-US" dirty="0" smtClean="0"/>
              <a:t>파일 삽입하기</a:t>
            </a:r>
            <a:endParaRPr lang="en-US" altLang="ko-KR" dirty="0" smtClean="0"/>
          </a:p>
          <a:p>
            <a:r>
              <a:rPr lang="en-US" altLang="ko-KR" dirty="0" smtClean="0"/>
              <a:t>&lt;object width=“900” height=“800” data=“product.pdf”&gt;&lt;/object&gt;</a:t>
            </a:r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오디오 </a:t>
            </a:r>
            <a:r>
              <a:rPr lang="en-US" altLang="ko-KR" dirty="0" smtClean="0"/>
              <a:t>, </a:t>
            </a:r>
            <a:r>
              <a:rPr lang="ko-KR" altLang="en-US" dirty="0" smtClean="0"/>
              <a:t>비디오 삽입하기</a:t>
            </a:r>
            <a:endParaRPr lang="en-US" altLang="ko-KR" dirty="0" smtClean="0"/>
          </a:p>
          <a:p>
            <a:r>
              <a:rPr lang="en-US" altLang="ko-KR" dirty="0" smtClean="0"/>
              <a:t>&lt;embed </a:t>
            </a:r>
            <a:r>
              <a:rPr lang="en-US" altLang="ko-KR" dirty="0" err="1" smtClean="0"/>
              <a:t>src</a:t>
            </a:r>
            <a:r>
              <a:rPr lang="en-US" altLang="ko-KR" dirty="0" smtClean="0"/>
              <a:t> = “</a:t>
            </a:r>
            <a:r>
              <a:rPr lang="ko-KR" altLang="en-US" dirty="0" smtClean="0"/>
              <a:t>파일이름</a:t>
            </a:r>
            <a:r>
              <a:rPr lang="en-US" altLang="ko-KR" dirty="0" smtClean="0"/>
              <a:t>.mp3”&gt; </a:t>
            </a:r>
            <a:r>
              <a:rPr lang="ko-KR" altLang="en-US" dirty="0" smtClean="0"/>
              <a:t>비디오는 </a:t>
            </a:r>
            <a:r>
              <a:rPr lang="en-US" altLang="ko-KR" dirty="0" smtClean="0"/>
              <a:t>mp4</a:t>
            </a:r>
            <a:r>
              <a:rPr lang="ko-KR" altLang="en-US" dirty="0" smtClean="0"/>
              <a:t>를</a:t>
            </a:r>
            <a:r>
              <a:rPr lang="en-US" altLang="ko-KR" dirty="0" smtClean="0"/>
              <a:t>, </a:t>
            </a:r>
            <a:r>
              <a:rPr lang="ko-KR" altLang="en-US" dirty="0" smtClean="0"/>
              <a:t>오디오는 </a:t>
            </a:r>
            <a:r>
              <a:rPr lang="en-US" altLang="ko-KR" dirty="0" smtClean="0"/>
              <a:t>mp3 </a:t>
            </a:r>
            <a:r>
              <a:rPr lang="ko-KR" altLang="en-US" dirty="0" smtClean="0"/>
              <a:t>형식을 주로 사용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en-US" altLang="ko-KR" dirty="0" smtClean="0"/>
              <a:t>&lt;audio </a:t>
            </a:r>
            <a:r>
              <a:rPr lang="en-US" altLang="ko-KR" dirty="0" err="1" smtClean="0"/>
              <a:t>src</a:t>
            </a:r>
            <a:r>
              <a:rPr lang="en-US" altLang="ko-KR" dirty="0" smtClean="0"/>
              <a:t> =“</a:t>
            </a:r>
            <a:r>
              <a:rPr lang="ko-KR" altLang="en-US" dirty="0" smtClean="0"/>
              <a:t>경로</a:t>
            </a:r>
            <a:r>
              <a:rPr lang="en-US" altLang="ko-KR" dirty="0" smtClean="0"/>
              <a:t>.mp3” controls width=“700”&gt;&lt;/audio&gt; </a:t>
            </a:r>
            <a:r>
              <a:rPr lang="ko-KR" altLang="en-US" dirty="0" smtClean="0"/>
              <a:t>컨트롤속성 빼면 플레이어가 보이지 않음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&lt;video </a:t>
            </a:r>
            <a:r>
              <a:rPr lang="en-US" altLang="ko-KR" dirty="0" err="1" smtClean="0"/>
              <a:t>src</a:t>
            </a:r>
            <a:r>
              <a:rPr lang="en-US" altLang="ko-KR" dirty="0" smtClean="0"/>
              <a:t> = “</a:t>
            </a:r>
            <a:r>
              <a:rPr lang="ko-KR" altLang="en-US" dirty="0" smtClean="0"/>
              <a:t>경로</a:t>
            </a:r>
            <a:r>
              <a:rPr lang="en-US" altLang="ko-KR" dirty="0" smtClean="0"/>
              <a:t>.mp4” width=“700” </a:t>
            </a:r>
            <a:r>
              <a:rPr lang="en-US" altLang="ko-KR" dirty="0" err="1" smtClean="0"/>
              <a:t>autoplay</a:t>
            </a:r>
            <a:r>
              <a:rPr lang="en-US" altLang="ko-KR" dirty="0" smtClean="0"/>
              <a:t> loop&gt;&lt;/video&gt;</a:t>
            </a:r>
          </a:p>
          <a:p>
            <a:r>
              <a:rPr lang="en-US" altLang="ko-KR" dirty="0"/>
              <a:t>	</a:t>
            </a:r>
            <a:endParaRPr lang="en-US" altLang="ko-KR" dirty="0" smtClean="0"/>
          </a:p>
          <a:p>
            <a:r>
              <a:rPr lang="en-US" altLang="ko-KR" dirty="0"/>
              <a:t>	</a:t>
            </a:r>
            <a:r>
              <a:rPr lang="ko-KR" altLang="en-US" dirty="0" smtClean="0"/>
              <a:t>속성 종류 </a:t>
            </a:r>
            <a:r>
              <a:rPr lang="en-US" altLang="ko-KR" dirty="0" smtClean="0"/>
              <a:t>loop </a:t>
            </a:r>
            <a:r>
              <a:rPr lang="ko-KR" altLang="en-US" dirty="0" smtClean="0"/>
              <a:t>반복 재생 </a:t>
            </a:r>
            <a:r>
              <a:rPr lang="en-US" altLang="ko-KR" dirty="0" smtClean="0"/>
              <a:t>muted </a:t>
            </a:r>
            <a:r>
              <a:rPr lang="ko-KR" altLang="en-US" dirty="0" smtClean="0"/>
              <a:t>소리 제거 </a:t>
            </a:r>
            <a:r>
              <a:rPr lang="en-US" altLang="ko-KR" dirty="0" smtClean="0"/>
              <a:t>poster”</a:t>
            </a:r>
            <a:r>
              <a:rPr lang="ko-KR" altLang="en-US" dirty="0" smtClean="0"/>
              <a:t>이미지 파일이름</a:t>
            </a:r>
            <a:r>
              <a:rPr lang="en-US" altLang="ko-KR" dirty="0" smtClean="0"/>
              <a:t>” </a:t>
            </a:r>
          </a:p>
          <a:p>
            <a:endParaRPr lang="en-US" altLang="ko-KR" dirty="0" smtClean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00339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</a:extLst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텍스트를</a:t>
            </a:r>
            <a:r>
              <a:rPr lang="en-US" altLang="ko-KR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 </a:t>
            </a:r>
            <a:r>
              <a:rPr lang="ko-KR" altLang="en-US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표현하는 대표 태그들</a:t>
            </a:r>
            <a:r>
              <a:rPr lang="en-US" altLang="ko-KR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..</a:t>
            </a:r>
            <a:endParaRPr lang="ko-KR" altLang="en-US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602332"/>
          </a:xfr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endParaRPr lang="en-US" altLang="ko-KR" sz="2000" dirty="0" smtClean="0"/>
          </a:p>
          <a:p>
            <a:pPr lvl="2"/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br</a:t>
            </a:r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&gt; </a:t>
            </a:r>
            <a:r>
              <a:rPr lang="ko-KR" altLang="en-US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줄 바꿈</a:t>
            </a:r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. </a:t>
            </a:r>
            <a:r>
              <a:rPr lang="ko-KR" altLang="en-US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엔터키</a:t>
            </a:r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</a:p>
          <a:p>
            <a:pPr lvl="2"/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&lt;p&gt; </a:t>
            </a:r>
            <a:r>
              <a:rPr lang="ko-KR" altLang="en-US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단락으로 문단을 나누어 준다</a:t>
            </a:r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</a:p>
          <a:p>
            <a:pPr lvl="2"/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&lt;!-- </a:t>
            </a:r>
            <a:r>
              <a:rPr lang="ko-KR" altLang="en-US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주석 내용 </a:t>
            </a:r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--&gt;</a:t>
            </a:r>
          </a:p>
          <a:p>
            <a:pPr lvl="2"/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hr</a:t>
            </a:r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/&gt; </a:t>
            </a:r>
            <a:r>
              <a:rPr lang="ko-KR" altLang="en-US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수평선 그리기</a:t>
            </a:r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</a:p>
          <a:p>
            <a:pPr lvl="2"/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&lt;h1&gt;~&lt;h6&gt; </a:t>
            </a:r>
            <a:r>
              <a:rPr lang="ko-KR" altLang="en-US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제목</a:t>
            </a:r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. </a:t>
            </a:r>
            <a:r>
              <a:rPr lang="ko-KR" altLang="en-US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굵은 글자</a:t>
            </a:r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ko-KR" altLang="en-US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볼드</a:t>
            </a:r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), </a:t>
            </a:r>
            <a:r>
              <a:rPr lang="ko-KR" altLang="en-US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자동 </a:t>
            </a:r>
            <a:r>
              <a:rPr lang="ko-KR" altLang="en-US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줄바꿈</a:t>
            </a:r>
            <a:endParaRPr lang="en-US" altLang="ko-KR" dirty="0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2"/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&lt;pre&gt;</a:t>
            </a:r>
            <a:r>
              <a:rPr lang="ko-KR" altLang="en-US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편집기 문자 입력된 형식 그대로 유지</a:t>
            </a:r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출력</a:t>
            </a:r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ko-KR" altLang="en-US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엔터</a:t>
            </a:r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)&lt;/pre&gt;</a:t>
            </a:r>
          </a:p>
          <a:p>
            <a:pPr lvl="2"/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blockquote</a:t>
            </a:r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lang="ko-KR" altLang="en-US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단락을 들여쓰기</a:t>
            </a:r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lang="en-US" altLang="ko-KR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blockquote</a:t>
            </a:r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</a:p>
          <a:p>
            <a:pPr lvl="2"/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&lt;b&gt;</a:t>
            </a:r>
            <a:r>
              <a:rPr lang="ko-KR" altLang="en-US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중요하지 않지만 진하게 표시</a:t>
            </a:r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ko-KR" altLang="en-US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endParaRPr lang="en-US" altLang="ko-KR" dirty="0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lvl="2"/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&lt;strong&gt; </a:t>
            </a:r>
            <a:r>
              <a:rPr lang="ko-KR" altLang="en-US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중요하고 진하게 표시</a:t>
            </a:r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. </a:t>
            </a:r>
            <a:r>
              <a:rPr lang="ko-KR" altLang="en-US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화면낭독기에서</a:t>
            </a:r>
            <a:r>
              <a:rPr lang="ko-KR" altLang="en-US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강조</a:t>
            </a:r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</a:p>
          <a:p>
            <a:pPr lvl="2"/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lang="en-US" altLang="ko-KR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em</a:t>
            </a:r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&gt; </a:t>
            </a:r>
            <a:r>
              <a:rPr lang="ko-KR" altLang="en-US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중요한 텍스트 기울게 표시</a:t>
            </a:r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. </a:t>
            </a:r>
            <a:r>
              <a:rPr lang="ko-KR" altLang="en-US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화면 </a:t>
            </a:r>
            <a:r>
              <a:rPr lang="ko-KR" altLang="en-US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낭독기에서</a:t>
            </a:r>
            <a:r>
              <a:rPr lang="ko-KR" altLang="en-US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강조해서 읽어줍니다</a:t>
            </a:r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</a:p>
          <a:p>
            <a:pPr lvl="2"/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&lt;sup&gt; </a:t>
            </a:r>
            <a:r>
              <a:rPr lang="ko-KR" altLang="en-US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위 첨자 </a:t>
            </a:r>
            <a:r>
              <a:rPr lang="en-US" altLang="ko-KR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&lt;sub&gt; </a:t>
            </a:r>
            <a:r>
              <a:rPr lang="ko-KR" altLang="en-US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아래 첨자</a:t>
            </a:r>
            <a:endParaRPr lang="ko-KR" altLang="en-US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402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285" y="2890249"/>
            <a:ext cx="5465617" cy="3967751"/>
          </a:xfrm>
          <a:prstGeom prst="rect">
            <a:avLst/>
          </a:prstGeom>
        </p:spPr>
      </p:pic>
      <p:pic>
        <p:nvPicPr>
          <p:cNvPr id="4" name="그림 3" descr="화면 캡처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479" y="882618"/>
            <a:ext cx="5834202" cy="3959837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48586" y="-602723"/>
            <a:ext cx="5710318" cy="3480408"/>
            <a:chOff x="231819" y="-1944603"/>
            <a:chExt cx="5710318" cy="3480408"/>
          </a:xfrm>
        </p:grpSpPr>
        <p:pic>
          <p:nvPicPr>
            <p:cNvPr id="6" name="그림 5" descr="화면 캡처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7201"/>
            <a:stretch/>
          </p:blipFill>
          <p:spPr>
            <a:xfrm>
              <a:off x="231820" y="-1944603"/>
              <a:ext cx="5710317" cy="2421122"/>
            </a:xfrm>
            <a:prstGeom prst="rect">
              <a:avLst/>
            </a:prstGeom>
          </p:spPr>
        </p:pic>
        <p:pic>
          <p:nvPicPr>
            <p:cNvPr id="7" name="그림 6" descr="화면 캡처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0629"/>
            <a:stretch/>
          </p:blipFill>
          <p:spPr>
            <a:xfrm>
              <a:off x="231819" y="440018"/>
              <a:ext cx="5710317" cy="1095787"/>
            </a:xfrm>
            <a:prstGeom prst="rect">
              <a:avLst/>
            </a:prstGeom>
          </p:spPr>
        </p:pic>
      </p:grpSp>
      <p:sp>
        <p:nvSpPr>
          <p:cNvPr id="12" name="포인트가 8개인 별 11"/>
          <p:cNvSpPr/>
          <p:nvPr/>
        </p:nvSpPr>
        <p:spPr>
          <a:xfrm>
            <a:off x="1276100" y="2242160"/>
            <a:ext cx="383879" cy="447543"/>
          </a:xfrm>
          <a:prstGeom prst="star8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endParaRPr lang="ko-KR" alt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포인트가 8개인 별 12"/>
          <p:cNvSpPr/>
          <p:nvPr/>
        </p:nvSpPr>
        <p:spPr>
          <a:xfrm>
            <a:off x="1933878" y="2310319"/>
            <a:ext cx="383879" cy="447543"/>
          </a:xfrm>
          <a:prstGeom prst="star8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endParaRPr lang="ko-KR" alt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포인트가 8개인 별 13"/>
          <p:cNvSpPr/>
          <p:nvPr/>
        </p:nvSpPr>
        <p:spPr>
          <a:xfrm>
            <a:off x="2684584" y="2310318"/>
            <a:ext cx="383879" cy="447543"/>
          </a:xfrm>
          <a:prstGeom prst="star8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endParaRPr lang="ko-KR" alt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" name="포인트가 8개인 별 14"/>
          <p:cNvSpPr/>
          <p:nvPr/>
        </p:nvSpPr>
        <p:spPr>
          <a:xfrm>
            <a:off x="3435290" y="2258258"/>
            <a:ext cx="383879" cy="447543"/>
          </a:xfrm>
          <a:prstGeom prst="star8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endParaRPr lang="ko-KR" alt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17" name="직선 화살표 연결선 16"/>
          <p:cNvCxnSpPr/>
          <p:nvPr/>
        </p:nvCxnSpPr>
        <p:spPr>
          <a:xfrm flipV="1">
            <a:off x="1276100" y="4342660"/>
            <a:ext cx="2777816" cy="12878"/>
          </a:xfrm>
          <a:prstGeom prst="straightConnector1">
            <a:avLst/>
          </a:prstGeom>
          <a:ln w="762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/>
          <p:nvPr/>
        </p:nvCxnSpPr>
        <p:spPr>
          <a:xfrm>
            <a:off x="3435290" y="5875245"/>
            <a:ext cx="1358942" cy="0"/>
          </a:xfrm>
          <a:prstGeom prst="straightConnector1">
            <a:avLst/>
          </a:prstGeom>
          <a:ln w="762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/>
          <p:nvPr/>
        </p:nvCxnSpPr>
        <p:spPr>
          <a:xfrm flipV="1">
            <a:off x="1144385" y="1769019"/>
            <a:ext cx="2777816" cy="12878"/>
          </a:xfrm>
          <a:prstGeom prst="straightConnector1">
            <a:avLst/>
          </a:prstGeom>
          <a:ln w="762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/>
          <p:nvPr/>
        </p:nvCxnSpPr>
        <p:spPr>
          <a:xfrm>
            <a:off x="1144385" y="5873099"/>
            <a:ext cx="617091" cy="2146"/>
          </a:xfrm>
          <a:prstGeom prst="straightConnector1">
            <a:avLst/>
          </a:prstGeom>
          <a:ln w="762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/>
          <p:nvPr/>
        </p:nvCxnSpPr>
        <p:spPr>
          <a:xfrm>
            <a:off x="1080331" y="6336738"/>
            <a:ext cx="681145" cy="27904"/>
          </a:xfrm>
          <a:prstGeom prst="straightConnector1">
            <a:avLst/>
          </a:prstGeom>
          <a:ln w="762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 flipV="1">
            <a:off x="9556124" y="1661375"/>
            <a:ext cx="1558344" cy="25757"/>
          </a:xfrm>
          <a:prstGeom prst="straightConnector1">
            <a:avLst/>
          </a:prstGeom>
          <a:ln w="762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/>
          <p:nvPr/>
        </p:nvCxnSpPr>
        <p:spPr>
          <a:xfrm>
            <a:off x="7027132" y="2391230"/>
            <a:ext cx="1575955" cy="4240"/>
          </a:xfrm>
          <a:prstGeom prst="straightConnector1">
            <a:avLst/>
          </a:prstGeom>
          <a:ln w="762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포인트가 8개인 별 32"/>
          <p:cNvSpPr/>
          <p:nvPr/>
        </p:nvSpPr>
        <p:spPr>
          <a:xfrm>
            <a:off x="9951417" y="1661375"/>
            <a:ext cx="383879" cy="447543"/>
          </a:xfrm>
          <a:prstGeom prst="star8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6</a:t>
            </a:r>
            <a:endParaRPr lang="ko-KR" alt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4" name="포인트가 8개인 별 33"/>
          <p:cNvSpPr/>
          <p:nvPr/>
        </p:nvSpPr>
        <p:spPr>
          <a:xfrm>
            <a:off x="10634806" y="1687132"/>
            <a:ext cx="383879" cy="447543"/>
          </a:xfrm>
          <a:prstGeom prst="star8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6</a:t>
            </a:r>
            <a:endParaRPr lang="ko-KR" alt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5" name="포인트가 8개인 별 34"/>
          <p:cNvSpPr/>
          <p:nvPr/>
        </p:nvSpPr>
        <p:spPr>
          <a:xfrm>
            <a:off x="7964267" y="2347171"/>
            <a:ext cx="383879" cy="447543"/>
          </a:xfrm>
          <a:prstGeom prst="star8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6</a:t>
            </a:r>
            <a:endParaRPr lang="ko-KR" alt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6" name="포인트가 8개인 별 35"/>
          <p:cNvSpPr/>
          <p:nvPr/>
        </p:nvSpPr>
        <p:spPr>
          <a:xfrm>
            <a:off x="7325448" y="2347172"/>
            <a:ext cx="383879" cy="447543"/>
          </a:xfrm>
          <a:prstGeom prst="star8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6</a:t>
            </a:r>
            <a:endParaRPr lang="ko-KR" alt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82786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0C904489-ADB3-46BB-9750-9C18DF4D6F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26" name="Picture 2" descr="2023년 7월 달력 : 네이버 블로그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185" y="209268"/>
            <a:ext cx="7620000" cy="5391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그룹 9"/>
          <p:cNvGrpSpPr/>
          <p:nvPr/>
        </p:nvGrpSpPr>
        <p:grpSpPr>
          <a:xfrm>
            <a:off x="5935851" y="3781586"/>
            <a:ext cx="877163" cy="635431"/>
            <a:chOff x="5935851" y="3781586"/>
            <a:chExt cx="877163" cy="635431"/>
          </a:xfrm>
        </p:grpSpPr>
        <p:sp>
          <p:nvSpPr>
            <p:cNvPr id="3" name="웃는 얼굴 2"/>
            <p:cNvSpPr/>
            <p:nvPr/>
          </p:nvSpPr>
          <p:spPr>
            <a:xfrm>
              <a:off x="5935851" y="3781586"/>
              <a:ext cx="666427" cy="635431"/>
            </a:xfrm>
            <a:prstGeom prst="smileyFac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5935851" y="3998561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err="1" smtClean="0">
                  <a:latin typeface="HY견고딕" panose="02030600000101010101" pitchFamily="18" charset="-127"/>
                  <a:ea typeface="HY견고딕" panose="02030600000101010101" pitchFamily="18" charset="-127"/>
                </a:rPr>
                <a:t>쉬는날</a:t>
              </a:r>
              <a:endPara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sp>
        <p:nvSpPr>
          <p:cNvPr id="7" name="오른쪽 화살표 6"/>
          <p:cNvSpPr/>
          <p:nvPr/>
        </p:nvSpPr>
        <p:spPr>
          <a:xfrm>
            <a:off x="1954188" y="3088035"/>
            <a:ext cx="4633993" cy="526943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Hi Melody" pitchFamily="2" charset="-127"/>
                <a:ea typeface="Hi Melody" pitchFamily="2" charset="-127"/>
              </a:rPr>
              <a:t>교재 </a:t>
            </a:r>
            <a:r>
              <a:rPr lang="en-US" altLang="ko-KR" dirty="0" smtClean="0">
                <a:solidFill>
                  <a:schemeClr val="tx1"/>
                </a:solidFill>
                <a:latin typeface="Hi Melody" pitchFamily="2" charset="-127"/>
                <a:ea typeface="Hi Melody" pitchFamily="2" charset="-127"/>
              </a:rPr>
              <a:t>15</a:t>
            </a:r>
            <a:r>
              <a:rPr lang="ko-KR" altLang="en-US" dirty="0" smtClean="0">
                <a:solidFill>
                  <a:schemeClr val="tx1"/>
                </a:solidFill>
                <a:latin typeface="Hi Melody" pitchFamily="2" charset="-127"/>
                <a:ea typeface="Hi Melody" pitchFamily="2" charset="-127"/>
              </a:rPr>
              <a:t>일 집중코스</a:t>
            </a:r>
            <a:r>
              <a:rPr lang="en-US" altLang="ko-KR" dirty="0" smtClean="0">
                <a:solidFill>
                  <a:schemeClr val="tx1"/>
                </a:solidFill>
                <a:latin typeface="Hi Melody" pitchFamily="2" charset="-127"/>
                <a:ea typeface="Hi Melody" pitchFamily="2" charset="-127"/>
              </a:rPr>
              <a:t>. HTML, CSS</a:t>
            </a:r>
            <a:endParaRPr lang="ko-KR" altLang="en-US" dirty="0">
              <a:solidFill>
                <a:schemeClr val="tx1"/>
              </a:solidFill>
              <a:latin typeface="Hi Melody" pitchFamily="2" charset="-127"/>
              <a:ea typeface="Hi Melody" pitchFamily="2" charset="-127"/>
            </a:endParaRPr>
          </a:p>
        </p:txBody>
      </p:sp>
      <p:sp>
        <p:nvSpPr>
          <p:cNvPr id="8" name="오른쪽 화살표 7"/>
          <p:cNvSpPr/>
          <p:nvPr/>
        </p:nvSpPr>
        <p:spPr>
          <a:xfrm>
            <a:off x="1850315" y="3855902"/>
            <a:ext cx="2721685" cy="511992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>
                <a:solidFill>
                  <a:schemeClr val="tx1"/>
                </a:solidFill>
                <a:latin typeface="Hi Melody" pitchFamily="2" charset="-127"/>
                <a:ea typeface="Hi Melody" pitchFamily="2" charset="-127"/>
              </a:rPr>
              <a:t>css</a:t>
            </a:r>
            <a:r>
              <a:rPr lang="en-US" altLang="ko-KR" dirty="0" smtClean="0">
                <a:solidFill>
                  <a:schemeClr val="tx1"/>
                </a:solidFill>
                <a:latin typeface="Hi Melody" pitchFamily="2" charset="-127"/>
                <a:ea typeface="Hi Melody" pitchFamily="2" charset="-127"/>
              </a:rPr>
              <a:t>, </a:t>
            </a:r>
            <a:r>
              <a:rPr lang="ko-KR" altLang="en-US" dirty="0" err="1" smtClean="0">
                <a:solidFill>
                  <a:schemeClr val="tx1"/>
                </a:solidFill>
                <a:latin typeface="Hi Melody" pitchFamily="2" charset="-127"/>
                <a:ea typeface="Hi Melody" pitchFamily="2" charset="-127"/>
              </a:rPr>
              <a:t>개인홈피</a:t>
            </a:r>
            <a:r>
              <a:rPr lang="en-US" altLang="ko-KR" dirty="0" smtClean="0">
                <a:solidFill>
                  <a:schemeClr val="tx1"/>
                </a:solidFill>
                <a:latin typeface="Hi Melody" pitchFamily="2" charset="-127"/>
                <a:ea typeface="Hi Melody" pitchFamily="2" charset="-127"/>
              </a:rPr>
              <a:t> </a:t>
            </a:r>
            <a:r>
              <a:rPr lang="ko-KR" altLang="en-US" dirty="0" smtClean="0">
                <a:solidFill>
                  <a:schemeClr val="tx1"/>
                </a:solidFill>
                <a:latin typeface="Hi Melody" pitchFamily="2" charset="-127"/>
                <a:ea typeface="Hi Melody" pitchFamily="2" charset="-127"/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  <a:latin typeface="Hi Melody" pitchFamily="2" charset="-127"/>
                <a:ea typeface="Hi Melody" pitchFamily="2" charset="-127"/>
              </a:rPr>
              <a:t>1</a:t>
            </a:r>
            <a:r>
              <a:rPr lang="ko-KR" altLang="en-US" dirty="0" smtClean="0">
                <a:solidFill>
                  <a:schemeClr val="tx1"/>
                </a:solidFill>
                <a:latin typeface="Hi Melody" pitchFamily="2" charset="-127"/>
                <a:ea typeface="Hi Melody" pitchFamily="2" charset="-127"/>
              </a:rPr>
              <a:t>차 발표</a:t>
            </a:r>
            <a:endParaRPr lang="ko-KR" altLang="en-US" dirty="0">
              <a:solidFill>
                <a:schemeClr val="tx1"/>
              </a:solidFill>
              <a:latin typeface="Hi Melody" pitchFamily="2" charset="-127"/>
              <a:ea typeface="Hi Melody" pitchFamily="2" charset="-127"/>
            </a:endParaRPr>
          </a:p>
        </p:txBody>
      </p:sp>
      <p:sp>
        <p:nvSpPr>
          <p:cNvPr id="9" name="오른쪽 화살표 8"/>
          <p:cNvSpPr/>
          <p:nvPr/>
        </p:nvSpPr>
        <p:spPr>
          <a:xfrm>
            <a:off x="4044875" y="3998561"/>
            <a:ext cx="1731982" cy="418456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>
                <a:solidFill>
                  <a:schemeClr val="tx1"/>
                </a:solidFill>
                <a:latin typeface="Hi Melody" pitchFamily="2" charset="-127"/>
                <a:ea typeface="Hi Melody" pitchFamily="2" charset="-127"/>
              </a:rPr>
              <a:t>javascript</a:t>
            </a:r>
            <a:r>
              <a:rPr lang="en-US" altLang="ko-KR" dirty="0" smtClean="0">
                <a:solidFill>
                  <a:schemeClr val="tx1"/>
                </a:solidFill>
                <a:latin typeface="Hi Melody" pitchFamily="2" charset="-127"/>
                <a:ea typeface="Hi Melody" pitchFamily="2" charset="-127"/>
              </a:rPr>
              <a:t> </a:t>
            </a:r>
            <a:r>
              <a:rPr lang="ko-KR" altLang="en-US" dirty="0" smtClean="0">
                <a:solidFill>
                  <a:schemeClr val="tx1"/>
                </a:solidFill>
                <a:latin typeface="Hi Melody" pitchFamily="2" charset="-127"/>
                <a:ea typeface="Hi Melody" pitchFamily="2" charset="-127"/>
              </a:rPr>
              <a:t>시작</a:t>
            </a:r>
            <a:endParaRPr lang="ko-KR" altLang="en-US" dirty="0">
              <a:solidFill>
                <a:schemeClr val="tx1"/>
              </a:solidFill>
              <a:latin typeface="Hi Melody" pitchFamily="2" charset="-127"/>
              <a:ea typeface="Hi Melody" pitchFamily="2" charset="-127"/>
            </a:endParaRPr>
          </a:p>
        </p:txBody>
      </p:sp>
      <p:sp>
        <p:nvSpPr>
          <p:cNvPr id="11" name="오른쪽 화살표 10"/>
          <p:cNvSpPr/>
          <p:nvPr/>
        </p:nvSpPr>
        <p:spPr>
          <a:xfrm>
            <a:off x="1954187" y="4657940"/>
            <a:ext cx="4633993" cy="484215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>
                <a:solidFill>
                  <a:schemeClr val="tx1"/>
                </a:solidFill>
                <a:latin typeface="Hi Melody" pitchFamily="2" charset="-127"/>
                <a:ea typeface="Hi Melody" pitchFamily="2" charset="-127"/>
              </a:rPr>
              <a:t>javascript</a:t>
            </a:r>
            <a:r>
              <a:rPr lang="en-US" altLang="ko-KR" dirty="0" smtClean="0">
                <a:solidFill>
                  <a:schemeClr val="tx1"/>
                </a:solidFill>
                <a:latin typeface="Hi Melody" pitchFamily="2" charset="-127"/>
                <a:ea typeface="Hi Melody" pitchFamily="2" charset="-127"/>
              </a:rPr>
              <a:t> </a:t>
            </a:r>
            <a:r>
              <a:rPr lang="ko-KR" altLang="en-US" dirty="0" smtClean="0">
                <a:solidFill>
                  <a:schemeClr val="tx1"/>
                </a:solidFill>
                <a:latin typeface="Hi Melody" pitchFamily="2" charset="-127"/>
                <a:ea typeface="Hi Melody" pitchFamily="2" charset="-127"/>
              </a:rPr>
              <a:t>와 </a:t>
            </a:r>
            <a:r>
              <a:rPr lang="ko-KR" altLang="en-US" dirty="0" err="1" smtClean="0">
                <a:solidFill>
                  <a:schemeClr val="tx1"/>
                </a:solidFill>
                <a:latin typeface="Hi Melody" pitchFamily="2" charset="-127"/>
                <a:ea typeface="Hi Melody" pitchFamily="2" charset="-127"/>
              </a:rPr>
              <a:t>개인홈피</a:t>
            </a:r>
            <a:r>
              <a:rPr lang="ko-KR" altLang="en-US" dirty="0" smtClean="0">
                <a:solidFill>
                  <a:schemeClr val="tx1"/>
                </a:solidFill>
                <a:latin typeface="Hi Melody" pitchFamily="2" charset="-127"/>
                <a:ea typeface="Hi Melody" pitchFamily="2" charset="-127"/>
              </a:rPr>
              <a:t> 업그레이드</a:t>
            </a:r>
            <a:r>
              <a:rPr lang="en-US" altLang="ko-KR" dirty="0" smtClean="0">
                <a:solidFill>
                  <a:schemeClr val="tx1"/>
                </a:solidFill>
                <a:latin typeface="Hi Melody" pitchFamily="2" charset="-127"/>
                <a:ea typeface="Hi Melody" pitchFamily="2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Hi Melody" pitchFamily="2" charset="-127"/>
              <a:ea typeface="Hi Melody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19093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043390" cy="6074924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5406012" y="4933741"/>
            <a:ext cx="1257467" cy="30145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3390" y="102637"/>
            <a:ext cx="5744377" cy="6582694"/>
          </a:xfrm>
          <a:prstGeom prst="rect">
            <a:avLst/>
          </a:prstGeom>
          <a:ln w="57150">
            <a:solidFill>
              <a:srgbClr val="0000FF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7237" y="1408670"/>
            <a:ext cx="838775" cy="83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54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0C904489-ADB3-46BB-9750-9C18DF4D6F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그림 4" descr="2024년 달력 지금부터 미리 준비하세요 : 네이버 블로그 - Chrome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85" t="24165" r="15558" b="11889"/>
          <a:stretch/>
        </p:blipFill>
        <p:spPr>
          <a:xfrm>
            <a:off x="1451290" y="0"/>
            <a:ext cx="7265143" cy="6551696"/>
          </a:xfrm>
          <a:prstGeom prst="rect">
            <a:avLst/>
          </a:prstGeom>
        </p:spPr>
      </p:pic>
      <p:sp>
        <p:nvSpPr>
          <p:cNvPr id="7" name="오른쪽 화살표 6"/>
          <p:cNvSpPr/>
          <p:nvPr/>
        </p:nvSpPr>
        <p:spPr>
          <a:xfrm>
            <a:off x="5445438" y="2043994"/>
            <a:ext cx="1634631" cy="386685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Hi Melody" pitchFamily="2" charset="-127"/>
                <a:ea typeface="Hi Melody" pitchFamily="2" charset="-127"/>
              </a:rPr>
              <a:t>HTML, </a:t>
            </a:r>
            <a:r>
              <a:rPr lang="en-US" altLang="ko-KR" dirty="0" err="1" smtClean="0">
                <a:solidFill>
                  <a:schemeClr val="tx1"/>
                </a:solidFill>
                <a:latin typeface="Hi Melody" pitchFamily="2" charset="-127"/>
                <a:ea typeface="Hi Melody" pitchFamily="2" charset="-127"/>
              </a:rPr>
              <a:t>css</a:t>
            </a:r>
            <a:r>
              <a:rPr lang="en-US" altLang="ko-KR" dirty="0" smtClean="0">
                <a:solidFill>
                  <a:schemeClr val="tx1"/>
                </a:solidFill>
                <a:latin typeface="Hi Melody" pitchFamily="2" charset="-127"/>
                <a:ea typeface="Hi Melody" pitchFamily="2" charset="-127"/>
              </a:rPr>
              <a:t> </a:t>
            </a:r>
            <a:r>
              <a:rPr lang="ko-KR" altLang="en-US" dirty="0" smtClean="0">
                <a:solidFill>
                  <a:schemeClr val="tx1"/>
                </a:solidFill>
                <a:latin typeface="Hi Melody" pitchFamily="2" charset="-127"/>
                <a:ea typeface="Hi Melody" pitchFamily="2" charset="-127"/>
              </a:rPr>
              <a:t>조금</a:t>
            </a:r>
            <a:endParaRPr lang="ko-KR" altLang="en-US" dirty="0">
              <a:solidFill>
                <a:schemeClr val="tx1"/>
              </a:solidFill>
              <a:latin typeface="Hi Melody" pitchFamily="2" charset="-127"/>
              <a:ea typeface="Hi Melody" pitchFamily="2" charset="-127"/>
            </a:endParaRPr>
          </a:p>
        </p:txBody>
      </p:sp>
      <p:sp>
        <p:nvSpPr>
          <p:cNvPr id="8" name="오른쪽 화살표 7"/>
          <p:cNvSpPr/>
          <p:nvPr/>
        </p:nvSpPr>
        <p:spPr>
          <a:xfrm>
            <a:off x="3075087" y="2623457"/>
            <a:ext cx="2489690" cy="433252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Hi Melody" pitchFamily="2" charset="-127"/>
                <a:ea typeface="Hi Melody" pitchFamily="2" charset="-127"/>
              </a:rPr>
              <a:t>HTML, </a:t>
            </a:r>
            <a:r>
              <a:rPr lang="en-US" altLang="ko-KR" dirty="0" err="1" smtClean="0">
                <a:solidFill>
                  <a:schemeClr val="tx1"/>
                </a:solidFill>
                <a:latin typeface="Hi Melody" pitchFamily="2" charset="-127"/>
                <a:ea typeface="Hi Melody" pitchFamily="2" charset="-127"/>
              </a:rPr>
              <a:t>css</a:t>
            </a:r>
            <a:r>
              <a:rPr lang="en-US" altLang="ko-KR" dirty="0" smtClean="0">
                <a:solidFill>
                  <a:schemeClr val="tx1"/>
                </a:solidFill>
                <a:latin typeface="Hi Melody" pitchFamily="2" charset="-127"/>
                <a:ea typeface="Hi Melody" pitchFamily="2" charset="-127"/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  <a:latin typeface="Hi Melody" pitchFamily="2" charset="-127"/>
                <a:ea typeface="Hi Melody" pitchFamily="2" charset="-127"/>
              </a:rPr>
              <a:t>교재 천천히</a:t>
            </a:r>
            <a:endParaRPr lang="ko-KR" altLang="en-US" dirty="0">
              <a:solidFill>
                <a:schemeClr val="tx1"/>
              </a:solidFill>
              <a:latin typeface="Hi Melody" pitchFamily="2" charset="-127"/>
              <a:ea typeface="Hi Melody" pitchFamily="2" charset="-127"/>
            </a:endParaRPr>
          </a:p>
        </p:txBody>
      </p:sp>
      <p:sp>
        <p:nvSpPr>
          <p:cNvPr id="9" name="오른쪽 화살표 8"/>
          <p:cNvSpPr/>
          <p:nvPr/>
        </p:nvSpPr>
        <p:spPr>
          <a:xfrm>
            <a:off x="3013677" y="5303429"/>
            <a:ext cx="4197019" cy="418456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Hi Melody" pitchFamily="2" charset="-127"/>
                <a:ea typeface="Hi Melody" pitchFamily="2" charset="-127"/>
              </a:rPr>
              <a:t>JavaScript </a:t>
            </a:r>
            <a:r>
              <a:rPr lang="ko-KR" altLang="en-US" dirty="0" smtClean="0">
                <a:solidFill>
                  <a:schemeClr val="tx1"/>
                </a:solidFill>
                <a:latin typeface="Hi Melody" pitchFamily="2" charset="-127"/>
                <a:ea typeface="Hi Melody" pitchFamily="2" charset="-127"/>
              </a:rPr>
              <a:t>교재</a:t>
            </a:r>
            <a:endParaRPr lang="ko-KR" altLang="en-US" dirty="0">
              <a:solidFill>
                <a:schemeClr val="tx1"/>
              </a:solidFill>
              <a:latin typeface="Hi Melody" pitchFamily="2" charset="-127"/>
              <a:ea typeface="Hi Melody" pitchFamily="2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7996025" y="3994005"/>
            <a:ext cx="785722" cy="635431"/>
            <a:chOff x="5935851" y="3781586"/>
            <a:chExt cx="785722" cy="635431"/>
          </a:xfrm>
          <a:solidFill>
            <a:schemeClr val="accent6">
              <a:lumMod val="60000"/>
              <a:lumOff val="40000"/>
            </a:schemeClr>
          </a:solidFill>
        </p:grpSpPr>
        <p:sp>
          <p:nvSpPr>
            <p:cNvPr id="3" name="웃는 얼굴 2"/>
            <p:cNvSpPr/>
            <p:nvPr/>
          </p:nvSpPr>
          <p:spPr>
            <a:xfrm>
              <a:off x="5935851" y="3781586"/>
              <a:ext cx="666427" cy="635431"/>
            </a:xfrm>
            <a:prstGeom prst="smileyFace">
              <a:avLst/>
            </a:prstGeom>
            <a:grpFill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5935851" y="4068241"/>
              <a:ext cx="785722" cy="30777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err="1" smtClean="0">
                  <a:latin typeface="HY견고딕" panose="02030600000101010101" pitchFamily="18" charset="-127"/>
                  <a:ea typeface="HY견고딕" panose="02030600000101010101" pitchFamily="18" charset="-127"/>
                </a:rPr>
                <a:t>쉬는날</a:t>
              </a:r>
              <a:endPara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sp>
        <p:nvSpPr>
          <p:cNvPr id="12" name="오른쪽 화살표 11"/>
          <p:cNvSpPr/>
          <p:nvPr/>
        </p:nvSpPr>
        <p:spPr>
          <a:xfrm>
            <a:off x="3026337" y="4196184"/>
            <a:ext cx="3269959" cy="433252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Hi Melody" pitchFamily="2" charset="-127"/>
                <a:ea typeface="Hi Melody" pitchFamily="2" charset="-127"/>
              </a:rPr>
              <a:t>HTML, </a:t>
            </a:r>
            <a:r>
              <a:rPr lang="en-US" altLang="ko-KR" dirty="0" err="1" smtClean="0">
                <a:solidFill>
                  <a:schemeClr val="tx1"/>
                </a:solidFill>
                <a:latin typeface="Hi Melody" pitchFamily="2" charset="-127"/>
                <a:ea typeface="Hi Melody" pitchFamily="2" charset="-127"/>
              </a:rPr>
              <a:t>css</a:t>
            </a:r>
            <a:r>
              <a:rPr lang="en-US" altLang="ko-KR" dirty="0" smtClean="0">
                <a:solidFill>
                  <a:schemeClr val="tx1"/>
                </a:solidFill>
                <a:latin typeface="Hi Melody" pitchFamily="2" charset="-127"/>
                <a:ea typeface="Hi Melody" pitchFamily="2" charset="-127"/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  <a:latin typeface="Hi Melody" pitchFamily="2" charset="-127"/>
                <a:ea typeface="Hi Melody" pitchFamily="2" charset="-127"/>
              </a:rPr>
              <a:t>교재</a:t>
            </a:r>
            <a:r>
              <a:rPr lang="en-US" altLang="ko-KR" dirty="0" smtClean="0">
                <a:solidFill>
                  <a:schemeClr val="tx1"/>
                </a:solidFill>
                <a:latin typeface="Hi Melody" pitchFamily="2" charset="-127"/>
                <a:ea typeface="Hi Melody" pitchFamily="2" charset="-127"/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  <a:latin typeface="Hi Melody" pitchFamily="2" charset="-127"/>
                <a:ea typeface="Hi Melody" pitchFamily="2" charset="-127"/>
              </a:rPr>
              <a:t>개인 </a:t>
            </a:r>
            <a:r>
              <a:rPr lang="ko-KR" altLang="en-US" dirty="0" err="1" smtClean="0">
                <a:solidFill>
                  <a:schemeClr val="tx1"/>
                </a:solidFill>
                <a:latin typeface="Hi Melody" pitchFamily="2" charset="-127"/>
                <a:ea typeface="Hi Melody" pitchFamily="2" charset="-127"/>
              </a:rPr>
              <a:t>홈피</a:t>
            </a:r>
            <a:endParaRPr lang="ko-KR" altLang="en-US" dirty="0">
              <a:solidFill>
                <a:schemeClr val="tx1"/>
              </a:solidFill>
              <a:latin typeface="Hi Melody" pitchFamily="2" charset="-127"/>
              <a:ea typeface="Hi Melody" pitchFamily="2" charset="-127"/>
            </a:endParaRPr>
          </a:p>
        </p:txBody>
      </p:sp>
      <p:sp>
        <p:nvSpPr>
          <p:cNvPr id="13" name="오른쪽 화살표 12"/>
          <p:cNvSpPr/>
          <p:nvPr/>
        </p:nvSpPr>
        <p:spPr>
          <a:xfrm>
            <a:off x="5432004" y="3727111"/>
            <a:ext cx="1648065" cy="433252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Hi Melody" pitchFamily="2" charset="-127"/>
                <a:ea typeface="Hi Melody" pitchFamily="2" charset="-127"/>
              </a:rPr>
              <a:t>HTML, </a:t>
            </a:r>
            <a:r>
              <a:rPr lang="en-US" altLang="ko-KR" dirty="0" err="1" smtClean="0">
                <a:solidFill>
                  <a:schemeClr val="tx1"/>
                </a:solidFill>
                <a:latin typeface="Hi Melody" pitchFamily="2" charset="-127"/>
                <a:ea typeface="Hi Melody" pitchFamily="2" charset="-127"/>
              </a:rPr>
              <a:t>css</a:t>
            </a:r>
            <a:endParaRPr lang="ko-KR" altLang="en-US" dirty="0">
              <a:solidFill>
                <a:schemeClr val="tx1"/>
              </a:solidFill>
              <a:latin typeface="Hi Melody" pitchFamily="2" charset="-127"/>
              <a:ea typeface="Hi Melody" pitchFamily="2" charset="-127"/>
            </a:endParaRPr>
          </a:p>
        </p:txBody>
      </p:sp>
      <p:sp>
        <p:nvSpPr>
          <p:cNvPr id="18" name="오른쪽 화살표 17"/>
          <p:cNvSpPr/>
          <p:nvPr/>
        </p:nvSpPr>
        <p:spPr>
          <a:xfrm>
            <a:off x="3903478" y="4724563"/>
            <a:ext cx="1648065" cy="433252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tx1"/>
                </a:solidFill>
                <a:latin typeface="Hi Melody" pitchFamily="2" charset="-127"/>
                <a:ea typeface="Hi Melody" pitchFamily="2" charset="-127"/>
              </a:rPr>
              <a:t>홈피</a:t>
            </a:r>
            <a:r>
              <a:rPr lang="ko-KR" altLang="en-US" dirty="0" smtClean="0">
                <a:solidFill>
                  <a:schemeClr val="tx1"/>
                </a:solidFill>
                <a:latin typeface="Hi Melody" pitchFamily="2" charset="-127"/>
                <a:ea typeface="Hi Melody" pitchFamily="2" charset="-127"/>
              </a:rPr>
              <a:t> 발표</a:t>
            </a:r>
            <a:endParaRPr lang="ko-KR" altLang="en-US" dirty="0">
              <a:solidFill>
                <a:schemeClr val="tx1"/>
              </a:solidFill>
              <a:latin typeface="Hi Melody" pitchFamily="2" charset="-127"/>
              <a:ea typeface="Hi Melody" pitchFamily="2" charset="-127"/>
            </a:endParaRPr>
          </a:p>
        </p:txBody>
      </p:sp>
      <p:sp>
        <p:nvSpPr>
          <p:cNvPr id="11" name="오른쪽 화살표 10"/>
          <p:cNvSpPr/>
          <p:nvPr/>
        </p:nvSpPr>
        <p:spPr>
          <a:xfrm>
            <a:off x="5067366" y="4717509"/>
            <a:ext cx="2143330" cy="447299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Hi Melody" pitchFamily="2" charset="-127"/>
                <a:ea typeface="Hi Melody" pitchFamily="2" charset="-127"/>
              </a:rPr>
              <a:t>JavaScript </a:t>
            </a:r>
            <a:r>
              <a:rPr lang="ko-KR" altLang="en-US" dirty="0" smtClean="0">
                <a:solidFill>
                  <a:schemeClr val="tx1"/>
                </a:solidFill>
                <a:latin typeface="Hi Melody" pitchFamily="2" charset="-127"/>
                <a:ea typeface="Hi Melody" pitchFamily="2" charset="-127"/>
              </a:rPr>
              <a:t>시작</a:t>
            </a:r>
            <a:endParaRPr lang="ko-KR" altLang="en-US" dirty="0">
              <a:solidFill>
                <a:schemeClr val="tx1"/>
              </a:solidFill>
              <a:latin typeface="Hi Melody" pitchFamily="2" charset="-127"/>
              <a:ea typeface="Hi Melody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52567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2" grpId="0" animBg="1"/>
      <p:bldP spid="13" grpId="0" animBg="1"/>
      <p:bldP spid="18" grpId="0" animBg="1"/>
      <p:bldP spid="11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4F16D64E-B919-4CC3-9983-AC7D027BA5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473798" y="892885"/>
            <a:ext cx="613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ENFJ</a:t>
            </a:r>
            <a:endParaRPr lang="ko-KR" altLang="en-US" dirty="0"/>
          </a:p>
        </p:txBody>
      </p:sp>
      <p:pic>
        <p:nvPicPr>
          <p:cNvPr id="3074" name="Picture 2" descr="얼룩소 입문! 나는 ENFJ 입니다. by - 얼룩소 alooks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575" y="128644"/>
            <a:ext cx="3067626" cy="3055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 descr="ENFJ 특징 총정리 : 엔프제가 손절왕?(+팩폭) - Chrome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66" t="22146" r="14786" b="113"/>
          <a:stretch/>
        </p:blipFill>
        <p:spPr>
          <a:xfrm>
            <a:off x="3314201" y="720762"/>
            <a:ext cx="6808751" cy="5975025"/>
          </a:xfrm>
          <a:prstGeom prst="rect">
            <a:avLst/>
          </a:prstGeom>
        </p:spPr>
      </p:pic>
      <p:cxnSp>
        <p:nvCxnSpPr>
          <p:cNvPr id="7" name="직선 화살표 연결선 6"/>
          <p:cNvCxnSpPr/>
          <p:nvPr/>
        </p:nvCxnSpPr>
        <p:spPr>
          <a:xfrm flipV="1">
            <a:off x="6250193" y="5056094"/>
            <a:ext cx="3420932" cy="1075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/>
          <p:nvPr/>
        </p:nvCxnSpPr>
        <p:spPr>
          <a:xfrm flipV="1">
            <a:off x="3476513" y="5314278"/>
            <a:ext cx="1665642" cy="179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/>
          <p:nvPr/>
        </p:nvCxnSpPr>
        <p:spPr>
          <a:xfrm flipV="1">
            <a:off x="4539727" y="2076226"/>
            <a:ext cx="2178849" cy="2330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/>
          <p:nvPr/>
        </p:nvCxnSpPr>
        <p:spPr>
          <a:xfrm>
            <a:off x="6841864" y="2334409"/>
            <a:ext cx="2960895" cy="179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/>
          <p:nvPr/>
        </p:nvCxnSpPr>
        <p:spPr>
          <a:xfrm flipV="1">
            <a:off x="4385534" y="3216538"/>
            <a:ext cx="3420932" cy="1075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/>
          <p:nvPr/>
        </p:nvCxnSpPr>
        <p:spPr>
          <a:xfrm>
            <a:off x="7995474" y="3227296"/>
            <a:ext cx="180728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6742056" y="1806874"/>
            <a:ext cx="12715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나이 많음</a:t>
            </a:r>
            <a:r>
              <a:rPr lang="en-US" altLang="ko-KR" dirty="0" smtClean="0"/>
              <a:t>. </a:t>
            </a:r>
          </a:p>
          <a:p>
            <a:endParaRPr lang="ko-KR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220346" y="2793866"/>
            <a:ext cx="1560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후천적</a:t>
            </a:r>
            <a:r>
              <a:rPr lang="en-US" altLang="ko-KR" dirty="0" smtClean="0"/>
              <a:t>. </a:t>
            </a:r>
            <a:r>
              <a:rPr lang="ko-KR" altLang="en-US" dirty="0" smtClean="0"/>
              <a:t>애 둘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6096000" y="2299919"/>
            <a:ext cx="4035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12</a:t>
            </a:r>
            <a:r>
              <a:rPr lang="ko-KR" altLang="en-US" dirty="0" smtClean="0"/>
              <a:t>살 </a:t>
            </a:r>
            <a:r>
              <a:rPr lang="ko-KR" altLang="en-US" dirty="0" err="1" smtClean="0"/>
              <a:t>지뢰찾기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카드놀이 독파</a:t>
            </a:r>
            <a:r>
              <a:rPr lang="en-US" altLang="ko-KR" dirty="0" smtClean="0"/>
              <a:t>. </a:t>
            </a:r>
            <a:r>
              <a:rPr lang="ko-KR" altLang="en-US" dirty="0" smtClean="0"/>
              <a:t>집요함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6357031" y="5129612"/>
            <a:ext cx="27093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모르는 것 알려주면 기쁨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7230068" y="3487765"/>
            <a:ext cx="2988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15</a:t>
            </a:r>
            <a:r>
              <a:rPr lang="ko-KR" altLang="en-US"/>
              <a:t> </a:t>
            </a:r>
            <a:r>
              <a:rPr lang="en-US" altLang="ko-KR" smtClean="0"/>
              <a:t>ANSI. 18</a:t>
            </a:r>
            <a:r>
              <a:rPr lang="ko-KR" altLang="en-US" smtClean="0"/>
              <a:t>살</a:t>
            </a:r>
            <a:r>
              <a:rPr lang="en-US" altLang="ko-KR" smtClean="0"/>
              <a:t> </a:t>
            </a:r>
            <a:r>
              <a:rPr lang="ko-KR" altLang="en-US" smtClean="0"/>
              <a:t>홈피만들어줌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6131432" y="3775950"/>
            <a:ext cx="44358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단순 게임 </a:t>
            </a:r>
            <a:r>
              <a:rPr lang="ko-KR" altLang="en-US" dirty="0" err="1" smtClean="0"/>
              <a:t>테트리스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숫자맞추기만</a:t>
            </a:r>
            <a:r>
              <a:rPr lang="ko-KR" altLang="en-US" dirty="0" smtClean="0"/>
              <a:t> 좋아함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3076" name="Picture 4" descr="웹 디자이너(여성) 일러스트레이션 – 무료 일러스트 소재집 KuKuKeK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975037" y="-175325"/>
            <a:ext cx="3463538" cy="3463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/>
          <p:cNvSpPr txBox="1"/>
          <p:nvPr/>
        </p:nvSpPr>
        <p:spPr>
          <a:xfrm>
            <a:off x="3475460" y="994612"/>
            <a:ext cx="31053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solidFill>
                  <a:srgbClr val="7030A0"/>
                </a:solidFill>
                <a:latin typeface="Hi Melody" pitchFamily="2" charset="-127"/>
                <a:ea typeface="Hi Melody" pitchFamily="2" charset="-127"/>
              </a:rPr>
              <a:t>재미로 보는 </a:t>
            </a:r>
            <a:r>
              <a:rPr lang="en-US" altLang="ko-KR" sz="2400" b="1" dirty="0" err="1" smtClean="0">
                <a:solidFill>
                  <a:srgbClr val="7030A0"/>
                </a:solidFill>
                <a:latin typeface="Hi Melody" pitchFamily="2" charset="-127"/>
                <a:ea typeface="Hi Melody" pitchFamily="2" charset="-127"/>
              </a:rPr>
              <a:t>mbti</a:t>
            </a:r>
            <a:r>
              <a:rPr lang="en-US" altLang="ko-KR" sz="2400" b="1" dirty="0" smtClean="0">
                <a:solidFill>
                  <a:srgbClr val="7030A0"/>
                </a:solidFill>
                <a:latin typeface="Hi Melody" pitchFamily="2" charset="-127"/>
                <a:ea typeface="Hi Melody" pitchFamily="2" charset="-127"/>
              </a:rPr>
              <a:t> </a:t>
            </a:r>
            <a:r>
              <a:rPr lang="ko-KR" altLang="en-US" sz="2400" b="1" dirty="0" smtClean="0">
                <a:solidFill>
                  <a:srgbClr val="7030A0"/>
                </a:solidFill>
                <a:latin typeface="Hi Melody" pitchFamily="2" charset="-127"/>
                <a:ea typeface="Hi Melody" pitchFamily="2" charset="-127"/>
              </a:rPr>
              <a:t>자기소개</a:t>
            </a:r>
            <a:r>
              <a:rPr lang="en-US" altLang="ko-KR" sz="2400" b="1" dirty="0" smtClean="0">
                <a:solidFill>
                  <a:srgbClr val="7030A0"/>
                </a:solidFill>
                <a:latin typeface="Hi Melody" pitchFamily="2" charset="-127"/>
                <a:ea typeface="Hi Melody" pitchFamily="2" charset="-127"/>
              </a:rPr>
              <a:t>.</a:t>
            </a:r>
            <a:endParaRPr lang="ko-KR" altLang="en-US" sz="2400" b="1" dirty="0">
              <a:solidFill>
                <a:srgbClr val="7030A0"/>
              </a:solidFill>
              <a:latin typeface="Hi Melody" pitchFamily="2" charset="-127"/>
              <a:ea typeface="Hi Melody" pitchFamily="2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587903" y="4054864"/>
            <a:ext cx="3238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게임공학</a:t>
            </a:r>
            <a:r>
              <a:rPr lang="en-US" altLang="ko-KR" smtClean="0"/>
              <a:t>. </a:t>
            </a:r>
            <a:r>
              <a:rPr lang="ko-KR" altLang="en-US" dirty="0" smtClean="0"/>
              <a:t>국비지원과정</a:t>
            </a:r>
            <a:r>
              <a:rPr lang="en-US" altLang="ko-KR" dirty="0" smtClean="0"/>
              <a:t>.</a:t>
            </a:r>
            <a:r>
              <a:rPr lang="ko-KR" altLang="en-US" dirty="0" smtClean="0"/>
              <a:t>전직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59832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3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2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7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/>
      <p:bldP spid="23" grpId="0"/>
      <p:bldP spid="24" grpId="0"/>
      <p:bldP spid="25" grpId="0"/>
      <p:bldP spid="2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  <a:alpha val="66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205345"/>
            <a:ext cx="9144000" cy="1591922"/>
          </a:xfrm>
        </p:spPr>
        <p:txBody>
          <a:bodyPr/>
          <a:lstStyle/>
          <a:p>
            <a:r>
              <a:rPr lang="en-US" altLang="ko-KR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	HTML</a:t>
            </a:r>
            <a:r>
              <a:rPr lang="ko-KR" altLang="en-US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이란</a:t>
            </a:r>
            <a:r>
              <a:rPr lang="en-US" altLang="ko-KR" dirty="0" smtClean="0">
                <a:latin typeface="HY목각파임B" panose="02030600000101010101" pitchFamily="18" charset="-127"/>
                <a:ea typeface="HY목각파임B" panose="02030600000101010101" pitchFamily="18" charset="-127"/>
              </a:rPr>
              <a:t>?</a:t>
            </a:r>
            <a:endParaRPr lang="ko-KR" altLang="en-US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2139856"/>
          </a:xfrm>
        </p:spPr>
        <p:txBody>
          <a:bodyPr>
            <a:normAutofit fontScale="47500" lnSpcReduction="20000"/>
          </a:bodyPr>
          <a:lstStyle/>
          <a:p>
            <a:endParaRPr lang="en-US" altLang="ko-KR" sz="3000" b="1" dirty="0" smtClean="0">
              <a:solidFill>
                <a:srgbClr val="0070C0"/>
              </a:solidFill>
            </a:endParaRPr>
          </a:p>
          <a:p>
            <a:endParaRPr lang="en-US" altLang="ko-KR" sz="3000" b="1" dirty="0" smtClean="0">
              <a:solidFill>
                <a:srgbClr val="0070C0"/>
              </a:solidFill>
            </a:endParaRPr>
          </a:p>
          <a:p>
            <a:endParaRPr lang="en-US" altLang="ko-KR" sz="3000" b="1" dirty="0">
              <a:solidFill>
                <a:srgbClr val="0070C0"/>
              </a:solidFill>
            </a:endParaRPr>
          </a:p>
          <a:p>
            <a:r>
              <a:rPr lang="en-US" altLang="ko-KR" sz="9300" b="1" dirty="0" smtClean="0">
                <a:solidFill>
                  <a:srgbClr val="0070C0"/>
                </a:solidFill>
              </a:rPr>
              <a:t>H</a:t>
            </a:r>
            <a:r>
              <a:rPr lang="en-US" altLang="ko-KR" sz="9300" b="1" dirty="0" smtClean="0"/>
              <a:t>yper </a:t>
            </a:r>
            <a:r>
              <a:rPr lang="en-US" altLang="ko-KR" sz="9300" b="1" dirty="0" smtClean="0">
                <a:solidFill>
                  <a:srgbClr val="0070C0"/>
                </a:solidFill>
              </a:rPr>
              <a:t>T</a:t>
            </a:r>
            <a:r>
              <a:rPr lang="en-US" altLang="ko-KR" sz="9300" b="1" dirty="0" smtClean="0"/>
              <a:t>ext </a:t>
            </a:r>
            <a:r>
              <a:rPr lang="en-US" altLang="ko-KR" sz="9300" b="1" dirty="0" smtClean="0">
                <a:solidFill>
                  <a:srgbClr val="0070C0"/>
                </a:solidFill>
              </a:rPr>
              <a:t>M</a:t>
            </a:r>
            <a:r>
              <a:rPr lang="en-US" altLang="ko-KR" sz="9300" b="1" dirty="0" smtClean="0"/>
              <a:t>arkup </a:t>
            </a:r>
            <a:r>
              <a:rPr lang="en-US" altLang="ko-KR" sz="9300" b="1" dirty="0" smtClean="0">
                <a:solidFill>
                  <a:srgbClr val="0070C0"/>
                </a:solidFill>
              </a:rPr>
              <a:t>L</a:t>
            </a:r>
            <a:r>
              <a:rPr lang="en-US" altLang="ko-KR" sz="9300" b="1" dirty="0" smtClean="0"/>
              <a:t>anguage</a:t>
            </a:r>
          </a:p>
          <a:p>
            <a:endParaRPr lang="en-US" altLang="ko-KR" b="1" dirty="0"/>
          </a:p>
          <a:p>
            <a:endParaRPr lang="ko-KR" altLang="en-US" dirty="0" smtClean="0"/>
          </a:p>
          <a:p>
            <a:r>
              <a:rPr lang="en-US" altLang="ko-KR" b="1" dirty="0" smtClean="0"/>
              <a:t> 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3616" y="1397009"/>
            <a:ext cx="1436212" cy="1275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18865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6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7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70303</TotalTime>
  <Words>4690</Words>
  <Application>Microsoft Office PowerPoint</Application>
  <PresentationFormat>와이드스크린</PresentationFormat>
  <Paragraphs>1061</Paragraphs>
  <Slides>81</Slides>
  <Notes>75</Notes>
  <HiddenSlides>4</HiddenSlides>
  <MMClips>0</MMClips>
  <ScaleCrop>false</ScaleCrop>
  <HeadingPairs>
    <vt:vector size="6" baseType="variant">
      <vt:variant>
        <vt:lpstr>사용한 글꼴</vt:lpstr>
      </vt:variant>
      <vt:variant>
        <vt:i4>15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81</vt:i4>
      </vt:variant>
    </vt:vector>
  </HeadingPairs>
  <TitlesOfParts>
    <vt:vector size="97" baseType="lpstr">
      <vt:lpstr>HY나무B</vt:lpstr>
      <vt:lpstr>Calibri Light</vt:lpstr>
      <vt:lpstr>Wingdings</vt:lpstr>
      <vt:lpstr>나눔고딕 ExtraBold</vt:lpstr>
      <vt:lpstr>Hi Melody</vt:lpstr>
      <vt:lpstr>HY견고딕</vt:lpstr>
      <vt:lpstr>HY동녘B</vt:lpstr>
      <vt:lpstr>HY목각파임B</vt:lpstr>
      <vt:lpstr>Pretendard JP</vt:lpstr>
      <vt:lpstr>나눔바른펜</vt:lpstr>
      <vt:lpstr>D2Coding</vt:lpstr>
      <vt:lpstr>맑은 고딕</vt:lpstr>
      <vt:lpstr>Arial</vt:lpstr>
      <vt:lpstr>Calibri</vt:lpstr>
      <vt:lpstr>나눔고딕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 HTML이란?</vt:lpstr>
      <vt:lpstr> HyperText Markup Language </vt:lpstr>
      <vt:lpstr>PowerPoint 프레젠테이션</vt:lpstr>
      <vt:lpstr>HTML5 문서의 기본구조</vt:lpstr>
      <vt:lpstr>PowerPoint 프레젠테이션</vt:lpstr>
      <vt:lpstr>head 태그 안의 내용</vt:lpstr>
      <vt:lpstr>“요소(태그)”로 구성된 HTML</vt:lpstr>
      <vt:lpstr>PowerPoint 프레젠테이션</vt:lpstr>
      <vt:lpstr>  HTML을 위한 준비물</vt:lpstr>
      <vt:lpstr>PowerPoint 프레젠테이션</vt:lpstr>
      <vt:lpstr> 요소들의 조합으로 구성</vt:lpstr>
      <vt:lpstr>PowerPoint 프레젠테이션</vt:lpstr>
      <vt:lpstr>비주얼스튜디오코드 설치에 앞서..</vt:lpstr>
      <vt:lpstr>개발환경 설정하기</vt:lpstr>
      <vt:lpstr>PowerPoint 프레젠테이션</vt:lpstr>
      <vt:lpstr>HTML 문서 작성하기</vt:lpstr>
      <vt:lpstr>파일 저장 위치</vt:lpstr>
      <vt:lpstr>캡쳐 capture 도구 </vt:lpstr>
      <vt:lpstr>이미지 확장자의 종류</vt:lpstr>
      <vt:lpstr>이미지를 넣는 &lt;img&gt; 태그</vt:lpstr>
      <vt:lpstr>상대경로와 절대경로</vt:lpstr>
      <vt:lpstr>텍스트를 표현하는 태그를 이용해 문서 작성해보기.</vt:lpstr>
      <vt:lpstr>주석 내용을 입력해 봅시다.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목록 관련 태그 정리</vt:lpstr>
      <vt:lpstr>dl, dt, dd를 이용해서 작성해 보세요.</vt:lpstr>
      <vt:lpstr>ul태그 중첩의 중첩</vt:lpstr>
      <vt:lpstr>이동할 위치를 설정하는 하이퍼링크 &lt;a&gt; </vt:lpstr>
      <vt:lpstr>예제1-2 정답 화면</vt:lpstr>
      <vt:lpstr>PowerPoint 프레젠테이션</vt:lpstr>
      <vt:lpstr>&lt;같은 페이지 안에서 하이퍼링크 이동=앵커&gt;</vt:lpstr>
      <vt:lpstr>PowerPoint 프레젠테이션</vt:lpstr>
      <vt:lpstr>자기소개 페이지 호스팅</vt:lpstr>
      <vt:lpstr>실습 2-1   자기소개 페이지 만들기</vt:lpstr>
      <vt:lpstr>PowerPoint 프레젠테이션</vt:lpstr>
      <vt:lpstr>PowerPoint 프레젠테이션</vt:lpstr>
      <vt:lpstr>PowerPoint 프레젠테이션</vt:lpstr>
      <vt:lpstr>PowerPoint 프레젠테이션</vt:lpstr>
      <vt:lpstr>실습1-2-1   테이블(표) 만들기.</vt:lpstr>
      <vt:lpstr>PowerPoint 프레젠테이션</vt:lpstr>
      <vt:lpstr>PowerPoint 프레젠테이션</vt:lpstr>
      <vt:lpstr>실습1-2 테이블(표) 셀 합치기 연습.</vt:lpstr>
      <vt:lpstr>PowerPoint 프레젠테이션</vt:lpstr>
      <vt:lpstr>PowerPoint 프레젠테이션</vt:lpstr>
      <vt:lpstr>PowerPoint 프레젠테이션</vt:lpstr>
      <vt:lpstr>PowerPoint 프레젠테이션</vt:lpstr>
      <vt:lpstr>프론트 엔드와 백엔드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div블록과 span인라인</vt:lpstr>
      <vt:lpstr>PowerPoint 프레젠테이션</vt:lpstr>
      <vt:lpstr>오디오, 비디오 </vt:lpstr>
      <vt:lpstr>폼에서 사용하는 태그 1-1</vt:lpstr>
      <vt:lpstr>폼에서 사용하는 태그 1-2</vt:lpstr>
      <vt:lpstr>버튼 이미지 넣기….</vt:lpstr>
      <vt:lpstr>PowerPoint 프레젠테이션</vt:lpstr>
      <vt:lpstr>텍스트를 표현하는 대표 태그들..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HTML이란?</dc:title>
  <dc:creator>Microsoft 계정</dc:creator>
  <cp:lastModifiedBy>Microsoft 계정</cp:lastModifiedBy>
  <cp:revision>549</cp:revision>
  <cp:lastPrinted>2022-10-06T03:25:05Z</cp:lastPrinted>
  <dcterms:created xsi:type="dcterms:W3CDTF">2022-08-05T03:54:36Z</dcterms:created>
  <dcterms:modified xsi:type="dcterms:W3CDTF">2026-01-19T08:48:52Z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</Properties>
</file>